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Lato" panose="020B0604020202020204" charset="0"/>
      <p:regular r:id="rId28"/>
      <p:bold r:id="rId29"/>
      <p:italic r:id="rId30"/>
      <p:boldItalic r:id="rId31"/>
    </p:embeddedFont>
    <p:embeddedFont>
      <p:font typeface="Montserrat" panose="00000500000000000000"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34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jspotlight.com/2019/09/19-09-02-newark-before-the-comeback-a-city-marked-by-white-flight-and-poor-policy/"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ationalgeographic.com/superfund/"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62498e95e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62498e95e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Michelle</a:t>
            </a:r>
            <a:endParaRPr/>
          </a:p>
          <a:p>
            <a:pPr marL="0" lvl="0" indent="0" algn="l" rtl="0">
              <a:spcBef>
                <a:spcPts val="0"/>
              </a:spcBef>
              <a:spcAft>
                <a:spcPts val="0"/>
              </a:spcAft>
              <a:buNone/>
            </a:pPr>
            <a:r>
              <a:rPr lang="en"/>
              <a:t>Decided to use FIPS code because that is what the government typically uses. All of our data sets came from a government site and was already broken down by FIPS code making it easy to clean and match our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64c36c856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a64c36c85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Michelle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64c36c856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a64c36c856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Michelle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68c21055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68c21055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Michelle</a:t>
            </a:r>
            <a:endParaRPr/>
          </a:p>
          <a:p>
            <a:pPr marL="0" lvl="0" indent="0" algn="l" rtl="0">
              <a:spcBef>
                <a:spcPts val="0"/>
              </a:spcBef>
              <a:spcAft>
                <a:spcPts val="0"/>
              </a:spcAft>
              <a:buNone/>
            </a:pPr>
            <a:r>
              <a:rPr lang="en"/>
              <a:t>Used the 8 variables to create both the bar chart and the four different box and whisker plots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a68c210557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a68c210557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Michelle</a:t>
            </a:r>
            <a:endParaRPr/>
          </a:p>
          <a:p>
            <a:pPr marL="0" lvl="0" indent="0" algn="l" rtl="0">
              <a:spcBef>
                <a:spcPts val="0"/>
              </a:spcBef>
              <a:spcAft>
                <a:spcPts val="0"/>
              </a:spcAft>
              <a:buNone/>
            </a:pPr>
            <a:r>
              <a:rPr lang="en"/>
              <a:t>There were a lot of unnecessary columns in the data set that contained info for both income and race. Created separate dataframe for income and race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a68c21055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a68c21055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Michelle</a:t>
            </a:r>
            <a:endParaRPr/>
          </a:p>
          <a:p>
            <a:pPr marL="0" lvl="0" indent="0" algn="l" rtl="0">
              <a:spcBef>
                <a:spcPts val="0"/>
              </a:spcBef>
              <a:spcAft>
                <a:spcPts val="0"/>
              </a:spcAft>
              <a:buNone/>
            </a:pPr>
            <a:r>
              <a:rPr lang="en"/>
              <a:t>Creating pie charts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a68c21055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a68c21055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Michelle</a:t>
            </a:r>
            <a:endParaRPr/>
          </a:p>
          <a:p>
            <a:pPr marL="0" lvl="0" indent="0" algn="l" rtl="0">
              <a:spcBef>
                <a:spcPts val="0"/>
              </a:spcBef>
              <a:spcAft>
                <a:spcPts val="0"/>
              </a:spcAft>
              <a:buNone/>
            </a:pPr>
            <a:r>
              <a:rPr lang="en"/>
              <a:t>Creating two data frames for income range of clean vs contaminated. Merged into 1 df to create bar graph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a62498e95e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a62498e95e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Parker</a:t>
            </a:r>
            <a:endParaRPr/>
          </a:p>
          <a:p>
            <a:pPr marL="0" lvl="0" indent="0" algn="l" rtl="0">
              <a:spcBef>
                <a:spcPts val="0"/>
              </a:spcBef>
              <a:spcAft>
                <a:spcPts val="0"/>
              </a:spcAft>
              <a:buNone/>
            </a:pPr>
            <a:endParaRPr/>
          </a:p>
          <a:p>
            <a:pPr marL="0" lvl="0" indent="0" algn="l" rtl="0">
              <a:spcBef>
                <a:spcPts val="0"/>
              </a:spcBef>
              <a:spcAft>
                <a:spcPts val="0"/>
              </a:spcAft>
              <a:buNone/>
            </a:pPr>
            <a:r>
              <a:rPr lang="en"/>
              <a:t>Not a huge difference between education levels. More people completed some high school or have a high school diploma in clean areas however, based on the bar chart, more people completed some college or have a college degree or higher near contaminated sites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a64c36c85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a64c36c8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Parker</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Looking at each category, the range of data are similar.  Based on the IQRs, there are some minor differences in the distribution of the dataset in each category.  </a:t>
            </a:r>
            <a:endParaRPr/>
          </a:p>
          <a:p>
            <a:pPr marL="0" lvl="0" indent="0" algn="l" rtl="0">
              <a:spcBef>
                <a:spcPts val="0"/>
              </a:spcBef>
              <a:spcAft>
                <a:spcPts val="0"/>
              </a:spcAft>
              <a:buNone/>
            </a:pPr>
            <a:r>
              <a:rPr lang="en"/>
              <a:t>However, an important thing to note:  These are not representative of population density within each FIPs code (ie data might be biased and statistical significance cannot be determined with the data at hand).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62498e95e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62498e95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Parker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62498e95e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62498e95e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Avani</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article highlighted how the minority groups are disproportionately and negatively impacted.  Do not have the resources to fight these.  </a:t>
            </a:r>
            <a:endParaRPr>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1D1C1D"/>
                </a:solidFill>
                <a:highlight>
                  <a:srgbClr val="F8F8F8"/>
                </a:highlight>
              </a:rPr>
              <a:t>The Dichotomy of two Americas:  “One is suburbs where wealth and political leverage guard communities from outside corporate interests and rampant pollution, and the other, of lower-income and predominantly Black and brown residents who have endured decades of </a:t>
            </a:r>
            <a:r>
              <a:rPr lang="en" sz="1150">
                <a:solidFill>
                  <a:srgbClr val="7890CD"/>
                </a:solidFill>
                <a:highlight>
                  <a:srgbClr val="F8F8F8"/>
                </a:highlight>
                <a:uFill>
                  <a:noFill/>
                </a:uFill>
                <a:hlinkClick r:id="rId3">
                  <a:extLst>
                    <a:ext uri="{A12FA001-AC4F-418D-AE19-62706E023703}">
                      <ahyp:hlinkClr xmlns:ahyp="http://schemas.microsoft.com/office/drawing/2018/hyperlinkcolor" val="tx"/>
                    </a:ext>
                  </a:extLst>
                </a:hlinkClick>
              </a:rPr>
              <a:t>discriminatory housing policies</a:t>
            </a:r>
            <a:r>
              <a:rPr lang="en" sz="1150">
                <a:solidFill>
                  <a:srgbClr val="1D1C1D"/>
                </a:solidFill>
                <a:highlight>
                  <a:srgbClr val="F8F8F8"/>
                </a:highlight>
              </a:rPr>
              <a:t> only to find their communities squeezed by heavy industry and used as dumping grounds for hazardous waste."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62498e95e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62498e95e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Parker</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A comparison of the major groups reported.  “Other/non-disclosed” category not included.  </a:t>
            </a:r>
            <a:endParaRPr/>
          </a:p>
          <a:p>
            <a:pPr marL="0" lvl="0" indent="0" algn="l" rtl="0">
              <a:spcBef>
                <a:spcPts val="0"/>
              </a:spcBef>
              <a:spcAft>
                <a:spcPts val="0"/>
              </a:spcAft>
              <a:buNone/>
            </a:pPr>
            <a:r>
              <a:rPr lang="en"/>
              <a:t>The race demographics near superfund sites are virtually the same compared with locations that aren’t near superfund sites. Both locations, are predominantly white with virtually the same level of african american, hispanic, and native american citizens.</a:t>
            </a:r>
            <a:endParaRPr/>
          </a:p>
          <a:p>
            <a:pPr marL="0" lvl="0" indent="0" algn="l" rtl="0">
              <a:spcBef>
                <a:spcPts val="0"/>
              </a:spcBef>
              <a:spcAft>
                <a:spcPts val="0"/>
              </a:spcAft>
              <a:buNone/>
            </a:pPr>
            <a:r>
              <a:rPr lang="en"/>
              <a:t>Again-  the data might be biased; statistical significance cannot be done based on data at hand.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64c36c85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64c36c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Decompose the ask:</a:t>
            </a:r>
            <a:endParaRPr/>
          </a:p>
          <a:p>
            <a:pPr marL="914400" lvl="1" indent="-298450" algn="l" rtl="0">
              <a:spcBef>
                <a:spcPts val="0"/>
              </a:spcBef>
              <a:spcAft>
                <a:spcPts val="0"/>
              </a:spcAft>
              <a:buClr>
                <a:schemeClr val="dk1"/>
              </a:buClr>
              <a:buSzPts val="1100"/>
              <a:buAutoNum type="alphaLcPeriod"/>
            </a:pPr>
            <a:r>
              <a:rPr lang="en">
                <a:solidFill>
                  <a:schemeClr val="dk1"/>
                </a:solidFill>
              </a:rPr>
              <a:t>Determine what factors contributed/effect livelihood. </a:t>
            </a:r>
            <a:endParaRPr>
              <a:solidFill>
                <a:schemeClr val="dk1"/>
              </a:solidFill>
            </a:endParaRPr>
          </a:p>
          <a:p>
            <a:pPr marL="1371600" lvl="2" indent="-298450" algn="l" rtl="0">
              <a:spcBef>
                <a:spcPts val="0"/>
              </a:spcBef>
              <a:spcAft>
                <a:spcPts val="0"/>
              </a:spcAft>
              <a:buClr>
                <a:schemeClr val="dk1"/>
              </a:buClr>
              <a:buSzPts val="1100"/>
              <a:buAutoNum type="romanLcPeriod"/>
            </a:pPr>
            <a:r>
              <a:rPr lang="en">
                <a:solidFill>
                  <a:schemeClr val="dk1"/>
                </a:solidFill>
              </a:rPr>
              <a:t>Income level: Determine poverty</a:t>
            </a:r>
            <a:endParaRPr>
              <a:solidFill>
                <a:schemeClr val="dk1"/>
              </a:solidFill>
            </a:endParaRPr>
          </a:p>
          <a:p>
            <a:pPr marL="1371600" lvl="2" indent="-298450" algn="l" rtl="0">
              <a:spcBef>
                <a:spcPts val="0"/>
              </a:spcBef>
              <a:spcAft>
                <a:spcPts val="0"/>
              </a:spcAft>
              <a:buClr>
                <a:schemeClr val="dk1"/>
              </a:buClr>
              <a:buSzPts val="1100"/>
              <a:buAutoNum type="romanLcPeriod"/>
            </a:pPr>
            <a:r>
              <a:rPr lang="en">
                <a:solidFill>
                  <a:schemeClr val="dk1"/>
                </a:solidFill>
              </a:rPr>
              <a:t>Education levels:  Are there factors to being educated enough to understand what is going on in their neighborhoods and if they know what rights they have.</a:t>
            </a:r>
            <a:endParaRPr>
              <a:solidFill>
                <a:schemeClr val="dk1"/>
              </a:solidFill>
            </a:endParaRPr>
          </a:p>
          <a:p>
            <a:pPr marL="1371600" lvl="2" indent="-298450" algn="l" rtl="0">
              <a:spcBef>
                <a:spcPts val="0"/>
              </a:spcBef>
              <a:spcAft>
                <a:spcPts val="0"/>
              </a:spcAft>
              <a:buClr>
                <a:schemeClr val="dk1"/>
              </a:buClr>
              <a:buSzPts val="1100"/>
              <a:buAutoNum type="romanLcPeriod"/>
            </a:pPr>
            <a:r>
              <a:rPr lang="en">
                <a:solidFill>
                  <a:schemeClr val="dk1"/>
                </a:solidFill>
              </a:rPr>
              <a:t>Race: Are these areas that are affected showing trends in race?</a:t>
            </a:r>
            <a:endParaRPr>
              <a:solidFill>
                <a:schemeClr val="dk1"/>
              </a:solidFill>
            </a:endParaRPr>
          </a:p>
          <a:p>
            <a:pPr marL="1371600" lvl="2" indent="-298450" algn="l" rtl="0">
              <a:spcBef>
                <a:spcPts val="0"/>
              </a:spcBef>
              <a:spcAft>
                <a:spcPts val="0"/>
              </a:spcAft>
              <a:buClr>
                <a:schemeClr val="dk1"/>
              </a:buClr>
              <a:buSzPts val="1100"/>
              <a:buAutoNum type="romanLcPeriod"/>
            </a:pPr>
            <a:r>
              <a:rPr lang="en">
                <a:solidFill>
                  <a:schemeClr val="dk1"/>
                </a:solidFill>
              </a:rPr>
              <a:t>Locations:  How we define the location?  Fips vs zip code </a:t>
            </a:r>
            <a:endParaRPr/>
          </a:p>
          <a:p>
            <a:pPr marL="457200" lvl="0" indent="-298450" algn="l" rtl="0">
              <a:spcBef>
                <a:spcPts val="0"/>
              </a:spcBef>
              <a:spcAft>
                <a:spcPts val="0"/>
              </a:spcAft>
              <a:buSzPts val="1100"/>
              <a:buAutoNum type="arabicPeriod"/>
            </a:pPr>
            <a:r>
              <a:rPr lang="en"/>
              <a:t>Identify Data Sources:</a:t>
            </a:r>
            <a:endParaRPr/>
          </a:p>
          <a:p>
            <a:pPr marL="914400" lvl="1" indent="-298450" algn="l" rtl="0">
              <a:spcBef>
                <a:spcPts val="0"/>
              </a:spcBef>
              <a:spcAft>
                <a:spcPts val="0"/>
              </a:spcAft>
              <a:buSzPts val="1100"/>
              <a:buAutoNum type="alphaLcPeriod"/>
            </a:pPr>
            <a:r>
              <a:rPr lang="en"/>
              <a:t>Make sure all data sources had the correct data set to pull from. (Zip code Vs FIPs)</a:t>
            </a:r>
            <a:endParaRPr/>
          </a:p>
          <a:p>
            <a:pPr marL="914400" lvl="1" indent="-298450" algn="l" rtl="0">
              <a:spcBef>
                <a:spcPts val="0"/>
              </a:spcBef>
              <a:spcAft>
                <a:spcPts val="0"/>
              </a:spcAft>
              <a:buSzPts val="1100"/>
              <a:buAutoNum type="alphaLcPeriod"/>
            </a:pPr>
            <a:r>
              <a:rPr lang="en"/>
              <a:t>Find data sources that had more than one variable to pull from (income/data came from one excel file) </a:t>
            </a:r>
            <a:endParaRPr/>
          </a:p>
          <a:p>
            <a:pPr marL="457200" lvl="0" indent="-298450" algn="l" rtl="0">
              <a:spcBef>
                <a:spcPts val="0"/>
              </a:spcBef>
              <a:spcAft>
                <a:spcPts val="0"/>
              </a:spcAft>
              <a:buSzPts val="1100"/>
              <a:buAutoNum type="arabicPeriod"/>
            </a:pPr>
            <a:r>
              <a:rPr lang="en"/>
              <a:t>Define Strategy and Metrics</a:t>
            </a:r>
            <a:endParaRPr/>
          </a:p>
          <a:p>
            <a:pPr marL="914400" lvl="1" indent="-298450" algn="l" rtl="0">
              <a:spcBef>
                <a:spcPts val="0"/>
              </a:spcBef>
              <a:spcAft>
                <a:spcPts val="0"/>
              </a:spcAft>
              <a:buSzPts val="1100"/>
              <a:buAutoNum type="alphaLcPeriod"/>
            </a:pPr>
            <a:r>
              <a:rPr lang="en"/>
              <a:t>Pull a sample of 100 fips </a:t>
            </a:r>
            <a:endParaRPr/>
          </a:p>
          <a:p>
            <a:pPr marL="457200" lvl="0" indent="-298450" algn="l" rtl="0">
              <a:spcBef>
                <a:spcPts val="0"/>
              </a:spcBef>
              <a:spcAft>
                <a:spcPts val="0"/>
              </a:spcAft>
              <a:buSzPts val="1100"/>
              <a:buAutoNum type="arabicPeriod"/>
            </a:pPr>
            <a:r>
              <a:rPr lang="en"/>
              <a:t>Build Data Retrieval Plan </a:t>
            </a:r>
            <a:endParaRPr/>
          </a:p>
          <a:p>
            <a:pPr marL="914400" lvl="1" indent="-298450" algn="l" rtl="0">
              <a:spcBef>
                <a:spcPts val="0"/>
              </a:spcBef>
              <a:spcAft>
                <a:spcPts val="0"/>
              </a:spcAft>
              <a:buSzPts val="1100"/>
              <a:buAutoNum type="alphaLcPeriod"/>
            </a:pPr>
            <a:r>
              <a:rPr lang="en"/>
              <a:t>Retrieve sample size of contaminated FIPs codes </a:t>
            </a:r>
            <a:endParaRPr/>
          </a:p>
          <a:p>
            <a:pPr marL="914400" lvl="1" indent="-298450" algn="l" rtl="0">
              <a:spcBef>
                <a:spcPts val="0"/>
              </a:spcBef>
              <a:spcAft>
                <a:spcPts val="0"/>
              </a:spcAft>
              <a:buSzPts val="1100"/>
              <a:buAutoNum type="alphaLcPeriod"/>
            </a:pPr>
            <a:r>
              <a:rPr lang="en"/>
              <a:t>Retrieve sample size of clean FIPs codes</a:t>
            </a:r>
            <a:endParaRPr/>
          </a:p>
          <a:p>
            <a:pPr marL="914400" lvl="1" indent="-298450" algn="l" rtl="0">
              <a:spcBef>
                <a:spcPts val="0"/>
              </a:spcBef>
              <a:spcAft>
                <a:spcPts val="0"/>
              </a:spcAft>
              <a:buSzPts val="1100"/>
              <a:buAutoNum type="alphaLcPeriod"/>
            </a:pPr>
            <a:r>
              <a:rPr lang="en"/>
              <a:t>Pull income, race, education data to reflect clean vs contaminated FIPs codes</a:t>
            </a:r>
            <a:endParaRPr/>
          </a:p>
          <a:p>
            <a:pPr marL="457200" lvl="0" indent="-298450" algn="l" rtl="0">
              <a:spcBef>
                <a:spcPts val="0"/>
              </a:spcBef>
              <a:spcAft>
                <a:spcPts val="0"/>
              </a:spcAft>
              <a:buSzPts val="1100"/>
              <a:buAutoNum type="arabicPeriod"/>
            </a:pPr>
            <a:r>
              <a:rPr lang="en"/>
              <a:t>Retrieve the Data </a:t>
            </a:r>
            <a:endParaRPr/>
          </a:p>
          <a:p>
            <a:pPr marL="457200" lvl="0" indent="-298450" algn="l" rtl="0">
              <a:spcBef>
                <a:spcPts val="0"/>
              </a:spcBef>
              <a:spcAft>
                <a:spcPts val="0"/>
              </a:spcAft>
              <a:buSzPts val="1100"/>
              <a:buAutoNum type="arabicPeriod"/>
            </a:pPr>
            <a:r>
              <a:rPr lang="en"/>
              <a:t>Assemble and Clean the Data </a:t>
            </a:r>
            <a:endParaRPr/>
          </a:p>
          <a:p>
            <a:pPr marL="914400" lvl="1" indent="-298450" algn="l" rtl="0">
              <a:spcBef>
                <a:spcPts val="0"/>
              </a:spcBef>
              <a:spcAft>
                <a:spcPts val="0"/>
              </a:spcAft>
              <a:buSzPts val="1100"/>
              <a:buAutoNum type="alphaLcPeriod"/>
            </a:pPr>
            <a:r>
              <a:rPr lang="en"/>
              <a:t>Pull only the columns vs rows(FIPs) needed </a:t>
            </a:r>
            <a:endParaRPr/>
          </a:p>
          <a:p>
            <a:pPr marL="914400" lvl="1" indent="-298450" algn="l" rtl="0">
              <a:spcBef>
                <a:spcPts val="0"/>
              </a:spcBef>
              <a:spcAft>
                <a:spcPts val="0"/>
              </a:spcAft>
              <a:buSzPts val="1100"/>
              <a:buAutoNum type="alphaLcPeriod"/>
            </a:pPr>
            <a:r>
              <a:rPr lang="en"/>
              <a:t>For education and income we had to use binning </a:t>
            </a:r>
            <a:endParaRPr/>
          </a:p>
          <a:p>
            <a:pPr marL="914400" lvl="1" indent="-298450" algn="l" rtl="0">
              <a:spcBef>
                <a:spcPts val="0"/>
              </a:spcBef>
              <a:spcAft>
                <a:spcPts val="0"/>
              </a:spcAft>
              <a:buSzPts val="1100"/>
              <a:buAutoNum type="alphaLcPeriod"/>
            </a:pPr>
            <a:r>
              <a:rPr lang="en"/>
              <a:t>Merge data to be able to compare contaminated vs clean </a:t>
            </a:r>
            <a:endParaRPr/>
          </a:p>
          <a:p>
            <a:pPr marL="457200" lvl="0" indent="-298450" algn="l" rtl="0">
              <a:spcBef>
                <a:spcPts val="0"/>
              </a:spcBef>
              <a:spcAft>
                <a:spcPts val="0"/>
              </a:spcAft>
              <a:buSzPts val="1100"/>
              <a:buAutoNum type="arabicPeriod"/>
            </a:pPr>
            <a:r>
              <a:rPr lang="en"/>
              <a:t>Analyze for trends</a:t>
            </a:r>
            <a:endParaRPr/>
          </a:p>
          <a:p>
            <a:pPr marL="457200" lvl="0" indent="-298450" algn="l" rtl="0">
              <a:spcBef>
                <a:spcPts val="0"/>
              </a:spcBef>
              <a:spcAft>
                <a:spcPts val="0"/>
              </a:spcAft>
              <a:buSzPts val="1100"/>
              <a:buAutoNum type="arabicPeriod"/>
            </a:pPr>
            <a:r>
              <a:rPr lang="en"/>
              <a:t>Limitations </a:t>
            </a:r>
            <a:endParaRPr/>
          </a:p>
          <a:p>
            <a:pPr marL="457200" lvl="0" indent="-298450" algn="l" rtl="0">
              <a:spcBef>
                <a:spcPts val="0"/>
              </a:spcBef>
              <a:spcAft>
                <a:spcPts val="0"/>
              </a:spcAft>
              <a:buSzPts val="1100"/>
              <a:buAutoNum type="arabicPeriod"/>
            </a:pPr>
            <a:r>
              <a:rPr lang="en"/>
              <a:t>Making the call!</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68c21055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a68c2105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Avani</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62498e95e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62498e95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Avani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a68c21055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a68c21055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Avani</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68c210557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68c21055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r>
              <a:rPr lang="en" sz="1300" u="sng">
                <a:solidFill>
                  <a:srgbClr val="7890CD"/>
                </a:solidFill>
                <a:latin typeface="Lato"/>
                <a:ea typeface="Lato"/>
                <a:cs typeface="Lato"/>
                <a:sym typeface="Lato"/>
                <a:hlinkClick r:id="rId3">
                  <a:extLst>
                    <a:ext uri="{A12FA001-AC4F-418D-AE19-62706E023703}">
                      <ahyp:hlinkClr xmlns:ahyp="http://schemas.microsoft.com/office/drawing/2018/hyperlinkcolor" val="tx"/>
                    </a:ext>
                  </a:extLst>
                </a:hlinkClick>
              </a:rPr>
              <a:t>https://www.nationalgeographic.com/superfund/</a:t>
            </a:r>
            <a:r>
              <a:rPr lang="en" sz="1300">
                <a:solidFill>
                  <a:schemeClr val="lt1"/>
                </a:solidFill>
                <a:latin typeface="Lato"/>
                <a:ea typeface="Lato"/>
                <a:cs typeface="Lato"/>
                <a:sym typeface="Lato"/>
              </a:rPr>
              <a:t> (if you don’t want to sleep, check this out)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64c36c856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64c36c856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Avani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64c36c856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64c36c85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Avani</a:t>
            </a:r>
            <a:endParaRPr/>
          </a:p>
          <a:p>
            <a:pPr marL="0" lvl="0" indent="0" algn="l" rtl="0">
              <a:spcBef>
                <a:spcPts val="0"/>
              </a:spcBef>
              <a:spcAft>
                <a:spcPts val="0"/>
              </a:spcAft>
              <a:buNone/>
            </a:pPr>
            <a:r>
              <a:rPr lang="en"/>
              <a:t>These are Superfund Sites ONLY;; and does NOT include all Cleanup Sites in the country!!!!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64c36c856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64c36c85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Avani</a:t>
            </a:r>
            <a:endParaRPr/>
          </a:p>
          <a:p>
            <a:pPr marL="0" lvl="0" indent="0" algn="l" rtl="0">
              <a:spcBef>
                <a:spcPts val="0"/>
              </a:spcBef>
              <a:spcAft>
                <a:spcPts val="0"/>
              </a:spcAft>
              <a:buNone/>
            </a:pPr>
            <a:r>
              <a:rPr lang="en"/>
              <a:t>Examples of Cleanup Sites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a62498e95e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a62498e95e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83838"/>
                </a:solidFill>
                <a:highlight>
                  <a:srgbClr val="EDEDED"/>
                </a:highlight>
              </a:rPr>
              <a:t>Joe</a:t>
            </a:r>
            <a:endParaRPr sz="1200">
              <a:solidFill>
                <a:srgbClr val="383838"/>
              </a:solidFill>
              <a:highlight>
                <a:srgbClr val="EDEDED"/>
              </a:highlight>
            </a:endParaRPr>
          </a:p>
          <a:p>
            <a:pPr marL="0" lvl="0" indent="0" algn="l" rtl="0">
              <a:spcBef>
                <a:spcPts val="0"/>
              </a:spcBef>
              <a:spcAft>
                <a:spcPts val="0"/>
              </a:spcAft>
              <a:buNone/>
            </a:pPr>
            <a:endParaRPr sz="1200">
              <a:solidFill>
                <a:srgbClr val="383838"/>
              </a:solidFill>
              <a:highlight>
                <a:srgbClr val="EDEDED"/>
              </a:highlight>
            </a:endParaRPr>
          </a:p>
          <a:p>
            <a:pPr marL="0" lvl="0" indent="0" algn="l" rtl="0">
              <a:spcBef>
                <a:spcPts val="0"/>
              </a:spcBef>
              <a:spcAft>
                <a:spcPts val="0"/>
              </a:spcAft>
              <a:buNone/>
            </a:pPr>
            <a:r>
              <a:rPr lang="en" sz="1200">
                <a:solidFill>
                  <a:srgbClr val="383838"/>
                </a:solidFill>
                <a:highlight>
                  <a:srgbClr val="EDEDED"/>
                </a:highlight>
              </a:rPr>
              <a:t>Negative impacts of proximity to Superfund sites:</a:t>
            </a:r>
            <a:endParaRPr sz="1200">
              <a:solidFill>
                <a:srgbClr val="383838"/>
              </a:solidFill>
              <a:highlight>
                <a:srgbClr val="EDEDED"/>
              </a:highlight>
            </a:endParaRPr>
          </a:p>
          <a:p>
            <a:pPr marL="0" lvl="0" indent="0" algn="l" rtl="0">
              <a:spcBef>
                <a:spcPts val="0"/>
              </a:spcBef>
              <a:spcAft>
                <a:spcPts val="0"/>
              </a:spcAft>
              <a:buNone/>
            </a:pPr>
            <a:endParaRPr sz="1200">
              <a:solidFill>
                <a:srgbClr val="383838"/>
              </a:solidFill>
              <a:highlight>
                <a:srgbClr val="EDEDED"/>
              </a:highlight>
            </a:endParaRPr>
          </a:p>
          <a:p>
            <a:pPr marL="457200" lvl="0" indent="0" algn="l" rtl="0">
              <a:spcBef>
                <a:spcPts val="0"/>
              </a:spcBef>
              <a:spcAft>
                <a:spcPts val="0"/>
              </a:spcAft>
              <a:buNone/>
            </a:pPr>
            <a:r>
              <a:rPr lang="en" sz="1200">
                <a:solidFill>
                  <a:srgbClr val="383838"/>
                </a:solidFill>
                <a:highlight>
                  <a:srgbClr val="EDEDED"/>
                </a:highlight>
              </a:rPr>
              <a:t>-Many communities that are affected by Superfund sites are already low-income, therefore the effects of Superfund on the socioeconomic status of affected communities can worsen pre-existing economic issues.</a:t>
            </a:r>
            <a:endParaRPr sz="1200">
              <a:solidFill>
                <a:srgbClr val="383838"/>
              </a:solidFill>
              <a:highlight>
                <a:srgbClr val="EDEDED"/>
              </a:highlight>
            </a:endParaRPr>
          </a:p>
          <a:p>
            <a:pPr marL="0" lvl="0" indent="457200" algn="l" rtl="0">
              <a:spcBef>
                <a:spcPts val="0"/>
              </a:spcBef>
              <a:spcAft>
                <a:spcPts val="0"/>
              </a:spcAft>
              <a:buNone/>
            </a:pPr>
            <a:endParaRPr sz="1200">
              <a:solidFill>
                <a:srgbClr val="383838"/>
              </a:solidFill>
              <a:highlight>
                <a:srgbClr val="EDEDED"/>
              </a:highlight>
            </a:endParaRPr>
          </a:p>
          <a:p>
            <a:pPr marL="0" lvl="0" indent="457200" algn="l" rtl="0">
              <a:spcBef>
                <a:spcPts val="0"/>
              </a:spcBef>
              <a:spcAft>
                <a:spcPts val="0"/>
              </a:spcAft>
              <a:buNone/>
            </a:pPr>
            <a:r>
              <a:rPr lang="en" sz="1200">
                <a:solidFill>
                  <a:srgbClr val="383838"/>
                </a:solidFill>
                <a:highlight>
                  <a:srgbClr val="EDEDED"/>
                </a:highlight>
              </a:rPr>
              <a:t>-Race does not seem to have any dimensions according to our study. </a:t>
            </a:r>
            <a:endParaRPr sz="1200">
              <a:solidFill>
                <a:srgbClr val="383838"/>
              </a:solidFill>
              <a:highlight>
                <a:srgbClr val="EDEDED"/>
              </a:highlight>
            </a:endParaRPr>
          </a:p>
          <a:p>
            <a:pPr marL="457200" lvl="0" indent="0" algn="l" rtl="0">
              <a:spcBef>
                <a:spcPts val="0"/>
              </a:spcBef>
              <a:spcAft>
                <a:spcPts val="0"/>
              </a:spcAft>
              <a:buNone/>
            </a:pPr>
            <a:endParaRPr sz="1200">
              <a:solidFill>
                <a:srgbClr val="383838"/>
              </a:solidFill>
              <a:highlight>
                <a:srgbClr val="EDEDED"/>
              </a:highlight>
            </a:endParaRPr>
          </a:p>
          <a:p>
            <a:pPr marL="457200" lvl="0" indent="0" algn="l" rtl="0">
              <a:spcBef>
                <a:spcPts val="0"/>
              </a:spcBef>
              <a:spcAft>
                <a:spcPts val="0"/>
              </a:spcAft>
              <a:buNone/>
            </a:pPr>
            <a:r>
              <a:rPr lang="en" sz="1200">
                <a:solidFill>
                  <a:srgbClr val="383838"/>
                </a:solidFill>
                <a:highlight>
                  <a:srgbClr val="EDEDED"/>
                </a:highlight>
              </a:rPr>
              <a:t>-Because of this higher rate of toxicant exposure, as well as their lessened ability to metabolize and excrete toxicants, children living or going to school on or near  Superfund sites are particularly vulnerable to health issues,   Which affects their attendance to school.</a:t>
            </a:r>
            <a:endParaRPr sz="1200">
              <a:solidFill>
                <a:srgbClr val="383838"/>
              </a:solidFill>
              <a:highlight>
                <a:srgbClr val="EDEDED"/>
              </a:highlight>
            </a:endParaRPr>
          </a:p>
          <a:p>
            <a:pPr marL="0" lvl="0" indent="0" algn="l" rtl="0">
              <a:spcBef>
                <a:spcPts val="0"/>
              </a:spcBef>
              <a:spcAft>
                <a:spcPts val="0"/>
              </a:spcAft>
              <a:buNone/>
            </a:pPr>
            <a:endParaRPr sz="1200">
              <a:solidFill>
                <a:srgbClr val="383838"/>
              </a:solidFill>
              <a:highlight>
                <a:srgbClr val="EDEDED"/>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62498e95e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62498e95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Joe</a:t>
            </a:r>
            <a:endParaRPr/>
          </a:p>
          <a:p>
            <a:pPr marL="0" lvl="0" indent="0" algn="l" rtl="0">
              <a:spcBef>
                <a:spcPts val="0"/>
              </a:spcBef>
              <a:spcAft>
                <a:spcPts val="0"/>
              </a:spcAft>
              <a:buNone/>
            </a:pPr>
            <a:r>
              <a:rPr lang="en"/>
              <a:t>These are three main target questions for this study. Will be answered as we progress.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62498e95e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62498e95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Joe</a:t>
            </a:r>
            <a:endParaRPr/>
          </a:p>
          <a:p>
            <a:pPr marL="0" lvl="0" indent="0" algn="l" rtl="0">
              <a:spcBef>
                <a:spcPts val="0"/>
              </a:spcBef>
              <a:spcAft>
                <a:spcPts val="0"/>
              </a:spcAft>
              <a:buNone/>
            </a:pPr>
            <a:r>
              <a:rPr lang="en"/>
              <a:t>We would like to acknowledge the 4 Data sources shown here which had a gazillion of our target data queries ranging from FIP codes, Superfund sites (both clean and contaminated) all the way to income and educational.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64c36c856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64c36c856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Joe</a:t>
            </a:r>
            <a:endParaRPr>
              <a:solidFill>
                <a:schemeClr val="dk1"/>
              </a:solidFill>
            </a:endParaRPr>
          </a:p>
          <a:p>
            <a:pPr marL="0" lvl="0" indent="0" algn="l" rtl="0">
              <a:spcBef>
                <a:spcPts val="0"/>
              </a:spcBef>
              <a:spcAft>
                <a:spcPts val="0"/>
              </a:spcAft>
              <a:buNone/>
            </a:pPr>
            <a:r>
              <a:rPr lang="en">
                <a:solidFill>
                  <a:schemeClr val="dk1"/>
                </a:solidFill>
              </a:rPr>
              <a:t>FIPS code - </a:t>
            </a:r>
            <a:r>
              <a:rPr lang="en" sz="1050">
                <a:solidFill>
                  <a:srgbClr val="4D5156"/>
                </a:solidFill>
                <a:highlight>
                  <a:schemeClr val="lt1"/>
                </a:highlight>
                <a:latin typeface="Roboto"/>
                <a:ea typeface="Roboto"/>
                <a:cs typeface="Roboto"/>
                <a:sym typeface="Roboto"/>
              </a:rPr>
              <a:t>Federal Information Processing Standards code which uniquely identified counties and county equivalents in the United States, certain U.S. possessions, and certain freely associated states.</a:t>
            </a:r>
            <a:endParaRPr sz="1050">
              <a:solidFill>
                <a:srgbClr val="4D5156"/>
              </a:solidFill>
              <a:highlight>
                <a:schemeClr val="lt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rgbClr val="4D5156"/>
                </a:solidFill>
                <a:highlight>
                  <a:schemeClr val="lt1"/>
                </a:highlight>
                <a:latin typeface="Roboto"/>
                <a:ea typeface="Roboto"/>
                <a:cs typeface="Roboto"/>
                <a:sym typeface="Roboto"/>
              </a:rPr>
              <a:t>FIP codes are like a ZIP code or postal code that distinguishes a county</a:t>
            </a:r>
            <a:endParaRPr sz="1050">
              <a:solidFill>
                <a:srgbClr val="4D5156"/>
              </a:solidFill>
              <a:highlight>
                <a:schemeClr val="lt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050">
                <a:solidFill>
                  <a:srgbClr val="4D5156"/>
                </a:solidFill>
                <a:highlight>
                  <a:schemeClr val="lt1"/>
                </a:highlight>
                <a:latin typeface="Roboto"/>
                <a:ea typeface="Roboto"/>
                <a:cs typeface="Roboto"/>
                <a:sym typeface="Roboto"/>
              </a:rPr>
              <a:t>The codes are used for </a:t>
            </a:r>
            <a:r>
              <a:rPr lang="en" sz="1200">
                <a:solidFill>
                  <a:srgbClr val="202124"/>
                </a:solidFill>
                <a:highlight>
                  <a:srgbClr val="FFFFFF"/>
                </a:highlight>
                <a:latin typeface="Roboto"/>
                <a:ea typeface="Roboto"/>
                <a:cs typeface="Roboto"/>
                <a:sym typeface="Roboto"/>
              </a:rPr>
              <a:t>interchange between government agencies and other technical communities in order to ensure uniform practice and organization.</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www.njspotlight.com/2019/09/19-09-02-newark-before-the-comeback-a-city-marked-by-white-flight-and-poor-policy/"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ww.nationalgeographic.com/superfund/"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muonneutrino/us-census-demographic-data"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transition.fcc.gov/oet/info/maps/census/fips/fips.txt" TargetMode="External"/><Relationship Id="rId5" Type="http://schemas.openxmlformats.org/officeDocument/2006/relationships/hyperlink" Target="https://www.ers.usda.gov/data-products/county-level-data-sets/download-data/" TargetMode="External"/><Relationship Id="rId4" Type="http://schemas.openxmlformats.org/officeDocument/2006/relationships/hyperlink" Target="https://enviro.epa.gov/enviro/ef_metadata_html.ef_metadata_table?p_table_name=sems_active_sites&amp;p_topic=sem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Superfund Effect on Surrounding Communities</a:t>
            </a:r>
            <a:endParaRPr/>
          </a:p>
        </p:txBody>
      </p:sp>
      <p:sp>
        <p:nvSpPr>
          <p:cNvPr id="135" name="Google Shape;135;p13"/>
          <p:cNvSpPr txBox="1">
            <a:spLocks noGrp="1"/>
          </p:cNvSpPr>
          <p:nvPr>
            <p:ph type="subTitle" idx="1"/>
          </p:nvPr>
        </p:nvSpPr>
        <p:spPr>
          <a:xfrm>
            <a:off x="4323075" y="3924925"/>
            <a:ext cx="42315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sz="1100">
                <a:latin typeface="Arial"/>
                <a:ea typeface="Arial"/>
                <a:cs typeface="Arial"/>
                <a:sym typeface="Arial"/>
              </a:rPr>
              <a:t>Parker Mills, Avani Patel, Michelle Naclerio, Joseph A Muhia (Group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Data Cleanup</a:t>
            </a:r>
            <a:endParaRPr>
              <a:solidFill>
                <a:schemeClr val="accent6"/>
              </a:solidFill>
            </a:endParaRPr>
          </a:p>
        </p:txBody>
      </p:sp>
      <p:sp>
        <p:nvSpPr>
          <p:cNvPr id="193" name="Google Shape;193;p22"/>
          <p:cNvSpPr txBox="1">
            <a:spLocks noGrp="1"/>
          </p:cNvSpPr>
          <p:nvPr>
            <p:ph type="body" idx="1"/>
          </p:nvPr>
        </p:nvSpPr>
        <p:spPr>
          <a:xfrm>
            <a:off x="1297500" y="1120200"/>
            <a:ext cx="7038900" cy="3358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Sample size of 100 contaminated FIPS sites</a:t>
            </a:r>
            <a:endParaRPr/>
          </a:p>
          <a:p>
            <a:pPr marL="914400" lvl="1" indent="-298450" algn="l" rtl="0">
              <a:spcBef>
                <a:spcPts val="0"/>
              </a:spcBef>
              <a:spcAft>
                <a:spcPts val="0"/>
              </a:spcAft>
              <a:buSzPts val="1100"/>
              <a:buAutoNum type="alphaLcPeriod"/>
            </a:pPr>
            <a:r>
              <a:rPr lang="en"/>
              <a:t>Filtered the EPA dataset to only include active superfund sites</a:t>
            </a:r>
            <a:endParaRPr/>
          </a:p>
          <a:p>
            <a:pPr marL="914400" lvl="1" indent="-298450" algn="l" rtl="0">
              <a:spcBef>
                <a:spcPts val="0"/>
              </a:spcBef>
              <a:spcAft>
                <a:spcPts val="0"/>
              </a:spcAft>
              <a:buSzPts val="1100"/>
              <a:buAutoNum type="alphaLcPeriod"/>
            </a:pPr>
            <a:r>
              <a:rPr lang="en"/>
              <a:t>From that dataset, we pulled 100 random FIPS codes </a:t>
            </a:r>
            <a:endParaRPr/>
          </a:p>
          <a:p>
            <a:pPr marL="457200" lvl="0" indent="-311150" algn="l" rtl="0">
              <a:spcBef>
                <a:spcPts val="0"/>
              </a:spcBef>
              <a:spcAft>
                <a:spcPts val="0"/>
              </a:spcAft>
              <a:buSzPts val="1300"/>
              <a:buAutoNum type="arabicPeriod"/>
            </a:pPr>
            <a:r>
              <a:rPr lang="en"/>
              <a:t>Sample size of 100 clean FIPS sites</a:t>
            </a:r>
            <a:endParaRPr/>
          </a:p>
          <a:p>
            <a:pPr marL="914400" lvl="1" indent="-298450" algn="l" rtl="0">
              <a:spcBef>
                <a:spcPts val="0"/>
              </a:spcBef>
              <a:spcAft>
                <a:spcPts val="0"/>
              </a:spcAft>
              <a:buSzPts val="1100"/>
              <a:buAutoNum type="alphaLcPeriod"/>
            </a:pPr>
            <a:r>
              <a:rPr lang="en"/>
              <a:t>To compare against the locations with superfund sites, we needed 100 locations that weren’t near a superfund site</a:t>
            </a:r>
            <a:endParaRPr/>
          </a:p>
          <a:p>
            <a:pPr marL="914400" lvl="1" indent="-298450" algn="l" rtl="0">
              <a:spcBef>
                <a:spcPts val="0"/>
              </a:spcBef>
              <a:spcAft>
                <a:spcPts val="0"/>
              </a:spcAft>
              <a:buSzPts val="1100"/>
              <a:buAutoNum type="alphaLcPeriod"/>
            </a:pPr>
            <a:r>
              <a:rPr lang="en"/>
              <a:t>Compared the entire FIPS code dataframe with the EPA dataframe of active sites to have a list of all FIPS codes that do not contain active superfund sites</a:t>
            </a:r>
            <a:endParaRPr/>
          </a:p>
          <a:p>
            <a:pPr marL="914400" lvl="1" indent="-298450" algn="l" rtl="0">
              <a:spcBef>
                <a:spcPts val="0"/>
              </a:spcBef>
              <a:spcAft>
                <a:spcPts val="0"/>
              </a:spcAft>
              <a:buSzPts val="1100"/>
              <a:buAutoNum type="alphaLcPeriod"/>
            </a:pPr>
            <a:r>
              <a:rPr lang="en"/>
              <a:t>From the “clean” list, selected a random sample of 100 sites</a:t>
            </a:r>
            <a:endParaRPr/>
          </a:p>
          <a:p>
            <a:pPr marL="457200" lvl="0" indent="-311150" algn="l" rtl="0">
              <a:spcBef>
                <a:spcPts val="0"/>
              </a:spcBef>
              <a:spcAft>
                <a:spcPts val="0"/>
              </a:spcAft>
              <a:buSzPts val="1300"/>
              <a:buAutoNum type="arabicPeriod"/>
            </a:pPr>
            <a:r>
              <a:rPr lang="en"/>
              <a:t>Used sample FIPS codes to create datasets for our 3 subjects</a:t>
            </a:r>
            <a:endParaRPr/>
          </a:p>
          <a:p>
            <a:pPr marL="914400" lvl="1" indent="-298450" algn="l" rtl="0">
              <a:spcBef>
                <a:spcPts val="0"/>
              </a:spcBef>
              <a:spcAft>
                <a:spcPts val="0"/>
              </a:spcAft>
              <a:buSzPts val="1100"/>
              <a:buAutoNum type="alphaLcPeriod"/>
            </a:pPr>
            <a:r>
              <a:rPr lang="en"/>
              <a:t>Each subject (education, income, and race) each have 2 datasets: 1 for locations near superfund sites, and 1 for locations not near superfund sites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23"/>
          <p:cNvPicPr preferRelativeResize="0"/>
          <p:nvPr/>
        </p:nvPicPr>
        <p:blipFill>
          <a:blip r:embed="rId3">
            <a:alphaModFix/>
          </a:blip>
          <a:stretch>
            <a:fillRect/>
          </a:stretch>
        </p:blipFill>
        <p:spPr>
          <a:xfrm>
            <a:off x="2824850" y="353825"/>
            <a:ext cx="5372100" cy="1247775"/>
          </a:xfrm>
          <a:prstGeom prst="rect">
            <a:avLst/>
          </a:prstGeom>
          <a:noFill/>
          <a:ln>
            <a:noFill/>
          </a:ln>
        </p:spPr>
      </p:pic>
      <p:pic>
        <p:nvPicPr>
          <p:cNvPr id="199" name="Google Shape;199;p23"/>
          <p:cNvPicPr preferRelativeResize="0"/>
          <p:nvPr/>
        </p:nvPicPr>
        <p:blipFill>
          <a:blip r:embed="rId4">
            <a:alphaModFix/>
          </a:blip>
          <a:stretch>
            <a:fillRect/>
          </a:stretch>
        </p:blipFill>
        <p:spPr>
          <a:xfrm>
            <a:off x="2824850" y="1601600"/>
            <a:ext cx="6177075" cy="3313576"/>
          </a:xfrm>
          <a:prstGeom prst="rect">
            <a:avLst/>
          </a:prstGeom>
          <a:noFill/>
          <a:ln>
            <a:noFill/>
          </a:ln>
        </p:spPr>
      </p:pic>
      <p:sp>
        <p:nvSpPr>
          <p:cNvPr id="200" name="Google Shape;200;p23"/>
          <p:cNvSpPr txBox="1"/>
          <p:nvPr/>
        </p:nvSpPr>
        <p:spPr>
          <a:xfrm>
            <a:off x="376025" y="1799550"/>
            <a:ext cx="2041200" cy="27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latin typeface="Montserrat"/>
                <a:ea typeface="Montserrat"/>
                <a:cs typeface="Montserrat"/>
                <a:sym typeface="Montserrat"/>
              </a:rPr>
              <a:t>Creating a sample of 100 unique FIPS codes that contain an active Superfund site</a:t>
            </a:r>
            <a:endParaRPr sz="1800">
              <a:solidFill>
                <a:schemeClr val="accent6"/>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4"/>
          <p:cNvPicPr preferRelativeResize="0"/>
          <p:nvPr/>
        </p:nvPicPr>
        <p:blipFill>
          <a:blip r:embed="rId3">
            <a:alphaModFix/>
          </a:blip>
          <a:stretch>
            <a:fillRect/>
          </a:stretch>
        </p:blipFill>
        <p:spPr>
          <a:xfrm>
            <a:off x="1258275" y="2502550"/>
            <a:ext cx="6924675" cy="1400175"/>
          </a:xfrm>
          <a:prstGeom prst="rect">
            <a:avLst/>
          </a:prstGeom>
          <a:noFill/>
          <a:ln>
            <a:noFill/>
          </a:ln>
        </p:spPr>
      </p:pic>
      <p:sp>
        <p:nvSpPr>
          <p:cNvPr id="206" name="Google Shape;206;p24"/>
          <p:cNvSpPr txBox="1"/>
          <p:nvPr/>
        </p:nvSpPr>
        <p:spPr>
          <a:xfrm>
            <a:off x="985013" y="993800"/>
            <a:ext cx="7471200" cy="99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6"/>
                </a:solidFill>
                <a:latin typeface="Montserrat"/>
                <a:ea typeface="Montserrat"/>
                <a:cs typeface="Montserrat"/>
                <a:sym typeface="Montserrat"/>
              </a:rPr>
              <a:t>Creating a sample of 100 unique FIPS codes that DO NOT contain a superfund site</a:t>
            </a:r>
            <a:endParaRPr sz="1800">
              <a:solidFill>
                <a:schemeClr val="accent6"/>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362600" y="286300"/>
            <a:ext cx="1732500" cy="446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dirty="0">
                <a:solidFill>
                  <a:schemeClr val="accent6"/>
                </a:solidFill>
              </a:rPr>
              <a:t>Analyzing Education data</a:t>
            </a:r>
            <a:endParaRPr sz="2200" dirty="0">
              <a:solidFill>
                <a:schemeClr val="accent6"/>
              </a:solidFill>
            </a:endParaRPr>
          </a:p>
        </p:txBody>
      </p:sp>
      <p:pic>
        <p:nvPicPr>
          <p:cNvPr id="212" name="Google Shape;212;p25"/>
          <p:cNvPicPr preferRelativeResize="0"/>
          <p:nvPr/>
        </p:nvPicPr>
        <p:blipFill>
          <a:blip r:embed="rId3">
            <a:alphaModFix/>
          </a:blip>
          <a:stretch>
            <a:fillRect/>
          </a:stretch>
        </p:blipFill>
        <p:spPr>
          <a:xfrm>
            <a:off x="2228850" y="181675"/>
            <a:ext cx="6915150" cy="666750"/>
          </a:xfrm>
          <a:prstGeom prst="rect">
            <a:avLst/>
          </a:prstGeom>
          <a:noFill/>
          <a:ln>
            <a:noFill/>
          </a:ln>
        </p:spPr>
      </p:pic>
      <p:pic>
        <p:nvPicPr>
          <p:cNvPr id="213" name="Google Shape;213;p25"/>
          <p:cNvPicPr preferRelativeResize="0"/>
          <p:nvPr/>
        </p:nvPicPr>
        <p:blipFill>
          <a:blip r:embed="rId4">
            <a:alphaModFix/>
          </a:blip>
          <a:stretch>
            <a:fillRect/>
          </a:stretch>
        </p:blipFill>
        <p:spPr>
          <a:xfrm>
            <a:off x="2228850" y="848425"/>
            <a:ext cx="5457825" cy="866775"/>
          </a:xfrm>
          <a:prstGeom prst="rect">
            <a:avLst/>
          </a:prstGeom>
          <a:noFill/>
          <a:ln>
            <a:noFill/>
          </a:ln>
        </p:spPr>
      </p:pic>
      <p:pic>
        <p:nvPicPr>
          <p:cNvPr id="214" name="Google Shape;214;p25"/>
          <p:cNvPicPr preferRelativeResize="0"/>
          <p:nvPr/>
        </p:nvPicPr>
        <p:blipFill>
          <a:blip r:embed="rId5">
            <a:alphaModFix/>
          </a:blip>
          <a:stretch>
            <a:fillRect/>
          </a:stretch>
        </p:blipFill>
        <p:spPr>
          <a:xfrm>
            <a:off x="2228850" y="1715200"/>
            <a:ext cx="7252296" cy="320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0" y="729300"/>
            <a:ext cx="1683900" cy="320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6"/>
                </a:solidFill>
              </a:rPr>
              <a:t>Analyzing Income and Race</a:t>
            </a:r>
            <a:endParaRPr sz="2200">
              <a:solidFill>
                <a:schemeClr val="accent6"/>
              </a:solidFill>
            </a:endParaRPr>
          </a:p>
        </p:txBody>
      </p:sp>
      <p:pic>
        <p:nvPicPr>
          <p:cNvPr id="220" name="Google Shape;220;p26"/>
          <p:cNvPicPr preferRelativeResize="0"/>
          <p:nvPr/>
        </p:nvPicPr>
        <p:blipFill>
          <a:blip r:embed="rId3">
            <a:alphaModFix/>
          </a:blip>
          <a:stretch>
            <a:fillRect/>
          </a:stretch>
        </p:blipFill>
        <p:spPr>
          <a:xfrm>
            <a:off x="1755725" y="1056875"/>
            <a:ext cx="7155299" cy="2071271"/>
          </a:xfrm>
          <a:prstGeom prst="rect">
            <a:avLst/>
          </a:prstGeom>
          <a:noFill/>
          <a:ln>
            <a:noFill/>
          </a:ln>
        </p:spPr>
      </p:pic>
      <p:pic>
        <p:nvPicPr>
          <p:cNvPr id="221" name="Google Shape;221;p26"/>
          <p:cNvPicPr preferRelativeResize="0"/>
          <p:nvPr/>
        </p:nvPicPr>
        <p:blipFill>
          <a:blip r:embed="rId4">
            <a:alphaModFix/>
          </a:blip>
          <a:stretch>
            <a:fillRect/>
          </a:stretch>
        </p:blipFill>
        <p:spPr>
          <a:xfrm>
            <a:off x="1755725" y="3128146"/>
            <a:ext cx="5524500" cy="552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7"/>
          <p:cNvSpPr txBox="1">
            <a:spLocks noGrp="1"/>
          </p:cNvSpPr>
          <p:nvPr>
            <p:ph type="title"/>
          </p:nvPr>
        </p:nvSpPr>
        <p:spPr>
          <a:xfrm>
            <a:off x="173850" y="218975"/>
            <a:ext cx="8796300" cy="77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6"/>
                </a:solidFill>
              </a:rPr>
              <a:t>Analyzing Income and Race (cont.)</a:t>
            </a:r>
            <a:endParaRPr sz="2200">
              <a:solidFill>
                <a:schemeClr val="accent6"/>
              </a:solidFill>
            </a:endParaRPr>
          </a:p>
        </p:txBody>
      </p:sp>
      <p:pic>
        <p:nvPicPr>
          <p:cNvPr id="227" name="Google Shape;227;p27"/>
          <p:cNvPicPr preferRelativeResize="0"/>
          <p:nvPr/>
        </p:nvPicPr>
        <p:blipFill>
          <a:blip r:embed="rId3">
            <a:alphaModFix/>
          </a:blip>
          <a:stretch>
            <a:fillRect/>
          </a:stretch>
        </p:blipFill>
        <p:spPr>
          <a:xfrm>
            <a:off x="1754076" y="893126"/>
            <a:ext cx="5635850" cy="3659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28"/>
          <p:cNvPicPr preferRelativeResize="0"/>
          <p:nvPr/>
        </p:nvPicPr>
        <p:blipFill>
          <a:blip r:embed="rId3">
            <a:alphaModFix/>
          </a:blip>
          <a:stretch>
            <a:fillRect/>
          </a:stretch>
        </p:blipFill>
        <p:spPr>
          <a:xfrm>
            <a:off x="231763" y="3032488"/>
            <a:ext cx="7686675" cy="1209675"/>
          </a:xfrm>
          <a:prstGeom prst="rect">
            <a:avLst/>
          </a:prstGeom>
          <a:noFill/>
          <a:ln>
            <a:noFill/>
          </a:ln>
        </p:spPr>
      </p:pic>
      <p:pic>
        <p:nvPicPr>
          <p:cNvPr id="233" name="Google Shape;233;p28"/>
          <p:cNvPicPr preferRelativeResize="0"/>
          <p:nvPr/>
        </p:nvPicPr>
        <p:blipFill>
          <a:blip r:embed="rId4">
            <a:alphaModFix/>
          </a:blip>
          <a:stretch>
            <a:fillRect/>
          </a:stretch>
        </p:blipFill>
        <p:spPr>
          <a:xfrm>
            <a:off x="231775" y="4242163"/>
            <a:ext cx="7858125" cy="581025"/>
          </a:xfrm>
          <a:prstGeom prst="rect">
            <a:avLst/>
          </a:prstGeom>
          <a:noFill/>
          <a:ln>
            <a:noFill/>
          </a:ln>
        </p:spPr>
      </p:pic>
      <p:pic>
        <p:nvPicPr>
          <p:cNvPr id="234" name="Google Shape;234;p28"/>
          <p:cNvPicPr preferRelativeResize="0"/>
          <p:nvPr/>
        </p:nvPicPr>
        <p:blipFill>
          <a:blip r:embed="rId5">
            <a:alphaModFix/>
          </a:blip>
          <a:stretch>
            <a:fillRect/>
          </a:stretch>
        </p:blipFill>
        <p:spPr>
          <a:xfrm>
            <a:off x="231763" y="1156063"/>
            <a:ext cx="6753225" cy="1876425"/>
          </a:xfrm>
          <a:prstGeom prst="rect">
            <a:avLst/>
          </a:prstGeom>
          <a:noFill/>
          <a:ln>
            <a:noFill/>
          </a:ln>
        </p:spPr>
      </p:pic>
      <p:sp>
        <p:nvSpPr>
          <p:cNvPr id="235" name="Google Shape;235;p28"/>
          <p:cNvSpPr txBox="1">
            <a:spLocks noGrp="1"/>
          </p:cNvSpPr>
          <p:nvPr>
            <p:ph type="title"/>
          </p:nvPr>
        </p:nvSpPr>
        <p:spPr>
          <a:xfrm>
            <a:off x="173850" y="218975"/>
            <a:ext cx="8796300" cy="77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solidFill>
                  <a:schemeClr val="accent6"/>
                </a:solidFill>
              </a:rPr>
              <a:t>Analyzing Income and Race (cont.)</a:t>
            </a:r>
            <a:endParaRPr sz="2200">
              <a:solidFill>
                <a:schemeClr val="accent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Findings - Education</a:t>
            </a:r>
            <a:endParaRPr>
              <a:solidFill>
                <a:schemeClr val="accent6"/>
              </a:solidFill>
            </a:endParaRPr>
          </a:p>
        </p:txBody>
      </p:sp>
      <p:sp>
        <p:nvSpPr>
          <p:cNvPr id="241" name="Google Shape;241;p29"/>
          <p:cNvSpPr txBox="1">
            <a:spLocks noGrp="1"/>
          </p:cNvSpPr>
          <p:nvPr>
            <p:ph type="body" idx="1"/>
          </p:nvPr>
        </p:nvSpPr>
        <p:spPr>
          <a:xfrm>
            <a:off x="899775" y="1128075"/>
            <a:ext cx="2927700" cy="33507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Some High School</a:t>
            </a:r>
            <a:endParaRPr/>
          </a:p>
          <a:p>
            <a:pPr marL="914400" lvl="1" indent="-298450" algn="l" rtl="0">
              <a:spcBef>
                <a:spcPts val="0"/>
              </a:spcBef>
              <a:spcAft>
                <a:spcPts val="0"/>
              </a:spcAft>
              <a:buSzPts val="1100"/>
              <a:buChar char="○"/>
            </a:pPr>
            <a:r>
              <a:rPr lang="en"/>
              <a:t>Clean: 14%</a:t>
            </a:r>
            <a:endParaRPr/>
          </a:p>
          <a:p>
            <a:pPr marL="914400" lvl="1" indent="-298450" algn="l" rtl="0">
              <a:spcBef>
                <a:spcPts val="0"/>
              </a:spcBef>
              <a:spcAft>
                <a:spcPts val="0"/>
              </a:spcAft>
              <a:buSzPts val="1100"/>
              <a:buChar char="○"/>
            </a:pPr>
            <a:r>
              <a:rPr lang="en"/>
              <a:t>Contaminated: 12%</a:t>
            </a:r>
            <a:endParaRPr/>
          </a:p>
          <a:p>
            <a:pPr marL="457200" lvl="0" indent="-311150" algn="l" rtl="0">
              <a:spcBef>
                <a:spcPts val="0"/>
              </a:spcBef>
              <a:spcAft>
                <a:spcPts val="0"/>
              </a:spcAft>
              <a:buSzPts val="1300"/>
              <a:buChar char="●"/>
            </a:pPr>
            <a:r>
              <a:rPr lang="en"/>
              <a:t>High School Diploma</a:t>
            </a:r>
            <a:endParaRPr/>
          </a:p>
          <a:p>
            <a:pPr marL="914400" lvl="1" indent="-298450" algn="l" rtl="0">
              <a:spcBef>
                <a:spcPts val="0"/>
              </a:spcBef>
              <a:spcAft>
                <a:spcPts val="0"/>
              </a:spcAft>
              <a:buSzPts val="1100"/>
              <a:buChar char="○"/>
            </a:pPr>
            <a:r>
              <a:rPr lang="en"/>
              <a:t>Clean: 35%</a:t>
            </a:r>
            <a:endParaRPr/>
          </a:p>
          <a:p>
            <a:pPr marL="914400" lvl="1" indent="-298450" algn="l" rtl="0">
              <a:spcBef>
                <a:spcPts val="0"/>
              </a:spcBef>
              <a:spcAft>
                <a:spcPts val="0"/>
              </a:spcAft>
              <a:buSzPts val="1100"/>
              <a:buChar char="○"/>
            </a:pPr>
            <a:r>
              <a:rPr lang="en"/>
              <a:t>Contaminated: 29%</a:t>
            </a:r>
            <a:endParaRPr/>
          </a:p>
          <a:p>
            <a:pPr marL="457200" lvl="0" indent="-311150" algn="l" rtl="0">
              <a:spcBef>
                <a:spcPts val="0"/>
              </a:spcBef>
              <a:spcAft>
                <a:spcPts val="0"/>
              </a:spcAft>
              <a:buSzPts val="1300"/>
              <a:buChar char="●"/>
            </a:pPr>
            <a:r>
              <a:rPr lang="en"/>
              <a:t>Some College</a:t>
            </a:r>
            <a:endParaRPr/>
          </a:p>
          <a:p>
            <a:pPr marL="914400" lvl="1" indent="-298450" algn="l" rtl="0">
              <a:spcBef>
                <a:spcPts val="0"/>
              </a:spcBef>
              <a:spcAft>
                <a:spcPts val="0"/>
              </a:spcAft>
              <a:buSzPts val="1100"/>
              <a:buChar char="○"/>
            </a:pPr>
            <a:r>
              <a:rPr lang="en"/>
              <a:t>Clean: 31%</a:t>
            </a:r>
            <a:endParaRPr/>
          </a:p>
          <a:p>
            <a:pPr marL="914400" lvl="1" indent="-298450" algn="l" rtl="0">
              <a:spcBef>
                <a:spcPts val="0"/>
              </a:spcBef>
              <a:spcAft>
                <a:spcPts val="0"/>
              </a:spcAft>
              <a:buSzPts val="1100"/>
              <a:buChar char="○"/>
            </a:pPr>
            <a:r>
              <a:rPr lang="en"/>
              <a:t>Contaminated: 31%</a:t>
            </a:r>
            <a:endParaRPr/>
          </a:p>
          <a:p>
            <a:pPr marL="457200" lvl="0" indent="-311150" algn="l" rtl="0">
              <a:spcBef>
                <a:spcPts val="0"/>
              </a:spcBef>
              <a:spcAft>
                <a:spcPts val="0"/>
              </a:spcAft>
              <a:buSzPts val="1300"/>
              <a:buChar char="●"/>
            </a:pPr>
            <a:r>
              <a:rPr lang="en"/>
              <a:t>College Graduate or Higher</a:t>
            </a:r>
            <a:endParaRPr/>
          </a:p>
          <a:p>
            <a:pPr marL="914400" lvl="1" indent="-298450" algn="l" rtl="0">
              <a:spcBef>
                <a:spcPts val="0"/>
              </a:spcBef>
              <a:spcAft>
                <a:spcPts val="0"/>
              </a:spcAft>
              <a:buSzPts val="1100"/>
              <a:buChar char="○"/>
            </a:pPr>
            <a:r>
              <a:rPr lang="en" sz="1100"/>
              <a:t>Clean: </a:t>
            </a:r>
            <a:r>
              <a:rPr lang="en"/>
              <a:t>19</a:t>
            </a:r>
            <a:r>
              <a:rPr lang="en" sz="1100"/>
              <a:t>%</a:t>
            </a:r>
            <a:endParaRPr sz="1100"/>
          </a:p>
          <a:p>
            <a:pPr marL="914400" lvl="1" indent="-298450" algn="l" rtl="0">
              <a:spcBef>
                <a:spcPts val="0"/>
              </a:spcBef>
              <a:spcAft>
                <a:spcPts val="0"/>
              </a:spcAft>
              <a:buSzPts val="1100"/>
              <a:buChar char="○"/>
            </a:pPr>
            <a:r>
              <a:rPr lang="en" sz="1100"/>
              <a:t>Contaminated: </a:t>
            </a:r>
            <a:r>
              <a:rPr lang="en"/>
              <a:t>28</a:t>
            </a:r>
            <a:r>
              <a:rPr lang="en" sz="1100"/>
              <a:t>%</a:t>
            </a:r>
            <a:endParaRPr sz="1100"/>
          </a:p>
          <a:p>
            <a:pPr marL="45720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42" name="Google Shape;242;p29"/>
          <p:cNvPicPr preferRelativeResize="0"/>
          <p:nvPr/>
        </p:nvPicPr>
        <p:blipFill>
          <a:blip r:embed="rId3">
            <a:alphaModFix/>
          </a:blip>
          <a:stretch>
            <a:fillRect/>
          </a:stretch>
        </p:blipFill>
        <p:spPr>
          <a:xfrm>
            <a:off x="4572000" y="947925"/>
            <a:ext cx="3861277" cy="353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Findings - Education</a:t>
            </a:r>
            <a:endParaRPr>
              <a:solidFill>
                <a:schemeClr val="accent6"/>
              </a:solidFill>
            </a:endParaRPr>
          </a:p>
        </p:txBody>
      </p:sp>
      <p:pic>
        <p:nvPicPr>
          <p:cNvPr id="248" name="Google Shape;248;p30"/>
          <p:cNvPicPr preferRelativeResize="0"/>
          <p:nvPr/>
        </p:nvPicPr>
        <p:blipFill>
          <a:blip r:embed="rId3">
            <a:alphaModFix/>
          </a:blip>
          <a:stretch>
            <a:fillRect/>
          </a:stretch>
        </p:blipFill>
        <p:spPr>
          <a:xfrm>
            <a:off x="1492825" y="1028300"/>
            <a:ext cx="2490350" cy="1735125"/>
          </a:xfrm>
          <a:prstGeom prst="rect">
            <a:avLst/>
          </a:prstGeom>
          <a:noFill/>
          <a:ln>
            <a:noFill/>
          </a:ln>
        </p:spPr>
      </p:pic>
      <p:pic>
        <p:nvPicPr>
          <p:cNvPr id="249" name="Google Shape;249;p30"/>
          <p:cNvPicPr preferRelativeResize="0"/>
          <p:nvPr/>
        </p:nvPicPr>
        <p:blipFill>
          <a:blip r:embed="rId4">
            <a:alphaModFix/>
          </a:blip>
          <a:stretch>
            <a:fillRect/>
          </a:stretch>
        </p:blipFill>
        <p:spPr>
          <a:xfrm>
            <a:off x="4697775" y="1028300"/>
            <a:ext cx="2667512" cy="1777575"/>
          </a:xfrm>
          <a:prstGeom prst="rect">
            <a:avLst/>
          </a:prstGeom>
          <a:noFill/>
          <a:ln>
            <a:noFill/>
          </a:ln>
        </p:spPr>
      </p:pic>
      <p:pic>
        <p:nvPicPr>
          <p:cNvPr id="250" name="Google Shape;250;p30"/>
          <p:cNvPicPr preferRelativeResize="0"/>
          <p:nvPr/>
        </p:nvPicPr>
        <p:blipFill>
          <a:blip r:embed="rId5">
            <a:alphaModFix/>
          </a:blip>
          <a:stretch>
            <a:fillRect/>
          </a:stretch>
        </p:blipFill>
        <p:spPr>
          <a:xfrm>
            <a:off x="1492825" y="2942450"/>
            <a:ext cx="2490350" cy="1737600"/>
          </a:xfrm>
          <a:prstGeom prst="rect">
            <a:avLst/>
          </a:prstGeom>
          <a:noFill/>
          <a:ln>
            <a:noFill/>
          </a:ln>
        </p:spPr>
      </p:pic>
      <p:pic>
        <p:nvPicPr>
          <p:cNvPr id="251" name="Google Shape;251;p30"/>
          <p:cNvPicPr preferRelativeResize="0"/>
          <p:nvPr/>
        </p:nvPicPr>
        <p:blipFill>
          <a:blip r:embed="rId6">
            <a:alphaModFix/>
          </a:blip>
          <a:stretch>
            <a:fillRect/>
          </a:stretch>
        </p:blipFill>
        <p:spPr>
          <a:xfrm>
            <a:off x="4697775" y="2942450"/>
            <a:ext cx="2667500" cy="17800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Findings - Income</a:t>
            </a:r>
            <a:endParaRPr>
              <a:solidFill>
                <a:schemeClr val="accent6"/>
              </a:solidFill>
            </a:endParaRPr>
          </a:p>
        </p:txBody>
      </p:sp>
      <p:sp>
        <p:nvSpPr>
          <p:cNvPr id="257" name="Google Shape;257;p31"/>
          <p:cNvSpPr txBox="1">
            <a:spLocks noGrp="1"/>
          </p:cNvSpPr>
          <p:nvPr>
            <p:ph type="body" idx="1"/>
          </p:nvPr>
        </p:nvSpPr>
        <p:spPr>
          <a:xfrm>
            <a:off x="1260500" y="1192750"/>
            <a:ext cx="3362400" cy="3223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Avg Household Income: $0-$25K:</a:t>
            </a:r>
            <a:endParaRPr/>
          </a:p>
          <a:p>
            <a:pPr marL="914400" lvl="1" indent="-298450" algn="l" rtl="0">
              <a:spcBef>
                <a:spcPts val="0"/>
              </a:spcBef>
              <a:spcAft>
                <a:spcPts val="0"/>
              </a:spcAft>
              <a:buSzPts val="1100"/>
              <a:buChar char="○"/>
            </a:pPr>
            <a:r>
              <a:rPr lang="en"/>
              <a:t>Clean Sites: 0 </a:t>
            </a:r>
            <a:endParaRPr/>
          </a:p>
          <a:p>
            <a:pPr marL="914400" lvl="1" indent="-298450" algn="l" rtl="0">
              <a:spcBef>
                <a:spcPts val="0"/>
              </a:spcBef>
              <a:spcAft>
                <a:spcPts val="0"/>
              </a:spcAft>
              <a:buSzPts val="1100"/>
              <a:buChar char="○"/>
            </a:pPr>
            <a:r>
              <a:rPr lang="en"/>
              <a:t>Contaminated Sites: 1</a:t>
            </a:r>
            <a:endParaRPr/>
          </a:p>
          <a:p>
            <a:pPr marL="457200" lvl="0" indent="-311150" algn="l" rtl="0">
              <a:spcBef>
                <a:spcPts val="0"/>
              </a:spcBef>
              <a:spcAft>
                <a:spcPts val="0"/>
              </a:spcAft>
              <a:buSzPts val="1300"/>
              <a:buChar char="●"/>
            </a:pPr>
            <a:r>
              <a:rPr lang="en"/>
              <a:t>Avg Household Income: $25K-$50K:</a:t>
            </a:r>
            <a:endParaRPr/>
          </a:p>
          <a:p>
            <a:pPr marL="914400" lvl="1" indent="-298450" algn="l" rtl="0">
              <a:spcBef>
                <a:spcPts val="0"/>
              </a:spcBef>
              <a:spcAft>
                <a:spcPts val="0"/>
              </a:spcAft>
              <a:buSzPts val="1100"/>
              <a:buChar char="○"/>
            </a:pPr>
            <a:r>
              <a:rPr lang="en"/>
              <a:t>Clean Sites: 65</a:t>
            </a:r>
            <a:endParaRPr/>
          </a:p>
          <a:p>
            <a:pPr marL="914400" lvl="1" indent="-298450" algn="l" rtl="0">
              <a:spcBef>
                <a:spcPts val="0"/>
              </a:spcBef>
              <a:spcAft>
                <a:spcPts val="0"/>
              </a:spcAft>
              <a:buSzPts val="1100"/>
              <a:buChar char="○"/>
            </a:pPr>
            <a:r>
              <a:rPr lang="en"/>
              <a:t>Contaminated Sites: 43</a:t>
            </a:r>
            <a:endParaRPr/>
          </a:p>
          <a:p>
            <a:pPr marL="457200" lvl="0" indent="-311150" algn="l" rtl="0">
              <a:spcBef>
                <a:spcPts val="0"/>
              </a:spcBef>
              <a:spcAft>
                <a:spcPts val="0"/>
              </a:spcAft>
              <a:buSzPts val="1300"/>
              <a:buChar char="●"/>
            </a:pPr>
            <a:r>
              <a:rPr lang="en"/>
              <a:t>Avg Household Income: $50K- $75K:</a:t>
            </a:r>
            <a:endParaRPr/>
          </a:p>
          <a:p>
            <a:pPr marL="914400" lvl="1" indent="-298450" algn="l" rtl="0">
              <a:spcBef>
                <a:spcPts val="0"/>
              </a:spcBef>
              <a:spcAft>
                <a:spcPts val="0"/>
              </a:spcAft>
              <a:buSzPts val="1100"/>
              <a:buChar char="○"/>
            </a:pPr>
            <a:r>
              <a:rPr lang="en"/>
              <a:t>Clean Sites: 28</a:t>
            </a:r>
            <a:endParaRPr/>
          </a:p>
          <a:p>
            <a:pPr marL="914400" lvl="1" indent="-298450" algn="l" rtl="0">
              <a:spcBef>
                <a:spcPts val="0"/>
              </a:spcBef>
              <a:spcAft>
                <a:spcPts val="0"/>
              </a:spcAft>
              <a:buSzPts val="1100"/>
              <a:buChar char="○"/>
            </a:pPr>
            <a:r>
              <a:rPr lang="en"/>
              <a:t>Contaminated Sites: 37</a:t>
            </a:r>
            <a:endParaRPr/>
          </a:p>
          <a:p>
            <a:pPr marL="457200" lvl="0" indent="-311150" algn="l" rtl="0">
              <a:spcBef>
                <a:spcPts val="0"/>
              </a:spcBef>
              <a:spcAft>
                <a:spcPts val="0"/>
              </a:spcAft>
              <a:buSzPts val="1300"/>
              <a:buChar char="●"/>
            </a:pPr>
            <a:r>
              <a:rPr lang="en"/>
              <a:t>Avg Household Income: $75K-$100K</a:t>
            </a:r>
            <a:endParaRPr/>
          </a:p>
          <a:p>
            <a:pPr marL="914400" lvl="1" indent="-298450" algn="l" rtl="0">
              <a:spcBef>
                <a:spcPts val="0"/>
              </a:spcBef>
              <a:spcAft>
                <a:spcPts val="0"/>
              </a:spcAft>
              <a:buSzPts val="1100"/>
              <a:buChar char="○"/>
            </a:pPr>
            <a:r>
              <a:rPr lang="en"/>
              <a:t>Clean Sites:  4</a:t>
            </a:r>
            <a:endParaRPr/>
          </a:p>
          <a:p>
            <a:pPr marL="914400" lvl="1" indent="-298450" algn="l" rtl="0">
              <a:spcBef>
                <a:spcPts val="0"/>
              </a:spcBef>
              <a:spcAft>
                <a:spcPts val="0"/>
              </a:spcAft>
              <a:buSzPts val="1100"/>
              <a:buChar char="○"/>
            </a:pPr>
            <a:r>
              <a:rPr lang="en"/>
              <a:t>Contaminated Sites: 14</a:t>
            </a:r>
            <a:endParaRPr/>
          </a:p>
          <a:p>
            <a:pPr marL="457200" lvl="0" indent="-311150" algn="l" rtl="0">
              <a:spcBef>
                <a:spcPts val="0"/>
              </a:spcBef>
              <a:spcAft>
                <a:spcPts val="0"/>
              </a:spcAft>
              <a:buSzPts val="1300"/>
              <a:buChar char="●"/>
            </a:pPr>
            <a:r>
              <a:rPr lang="en"/>
              <a:t>Avg Household Income: $100K +</a:t>
            </a:r>
            <a:endParaRPr/>
          </a:p>
          <a:p>
            <a:pPr marL="914400" lvl="1" indent="-298450" algn="l" rtl="0">
              <a:spcBef>
                <a:spcPts val="0"/>
              </a:spcBef>
              <a:spcAft>
                <a:spcPts val="0"/>
              </a:spcAft>
              <a:buSzPts val="1100"/>
              <a:buChar char="○"/>
            </a:pPr>
            <a:r>
              <a:rPr lang="en"/>
              <a:t>Clean Sites: 1</a:t>
            </a:r>
            <a:endParaRPr/>
          </a:p>
          <a:p>
            <a:pPr marL="914400" lvl="1" indent="-298450" algn="l" rtl="0">
              <a:spcBef>
                <a:spcPts val="0"/>
              </a:spcBef>
              <a:spcAft>
                <a:spcPts val="0"/>
              </a:spcAft>
              <a:buSzPts val="1100"/>
              <a:buChar char="○"/>
            </a:pPr>
            <a:r>
              <a:rPr lang="en"/>
              <a:t>Contaminated Sites: 0</a:t>
            </a:r>
            <a:endParaRPr/>
          </a:p>
        </p:txBody>
      </p:sp>
      <p:sp>
        <p:nvSpPr>
          <p:cNvPr id="258" name="Google Shape;258;p31"/>
          <p:cNvSpPr txBox="1"/>
          <p:nvPr/>
        </p:nvSpPr>
        <p:spPr>
          <a:xfrm>
            <a:off x="4968925" y="1362950"/>
            <a:ext cx="3948300" cy="31158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59" name="Google Shape;259;p31"/>
          <p:cNvPicPr preferRelativeResize="0"/>
          <p:nvPr/>
        </p:nvPicPr>
        <p:blipFill>
          <a:blip r:embed="rId3">
            <a:alphaModFix/>
          </a:blip>
          <a:stretch>
            <a:fillRect/>
          </a:stretch>
        </p:blipFill>
        <p:spPr>
          <a:xfrm>
            <a:off x="5056650" y="1425425"/>
            <a:ext cx="3638550" cy="299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Trigger: </a:t>
            </a:r>
            <a:r>
              <a:rPr lang="en" sz="1600">
                <a:solidFill>
                  <a:schemeClr val="accent6"/>
                </a:solidFill>
                <a:latin typeface="Lato"/>
                <a:ea typeface="Lato"/>
                <a:cs typeface="Lato"/>
                <a:sym typeface="Lato"/>
              </a:rPr>
              <a:t>An NBC news article highlighting the disproportionately negative impacts of Superfund Sites on low-income, predominantly black and brown communities</a:t>
            </a:r>
            <a:r>
              <a:rPr lang="en">
                <a:solidFill>
                  <a:schemeClr val="accent6"/>
                </a:solidFill>
              </a:rPr>
              <a:t>  </a:t>
            </a:r>
            <a:endParaRPr>
              <a:solidFill>
                <a:schemeClr val="accent6"/>
              </a:solidFill>
            </a:endParaRPr>
          </a:p>
        </p:txBody>
      </p:sp>
      <p:sp>
        <p:nvSpPr>
          <p:cNvPr id="141" name="Google Shape;141;p14"/>
          <p:cNvSpPr txBox="1"/>
          <p:nvPr/>
        </p:nvSpPr>
        <p:spPr>
          <a:xfrm>
            <a:off x="537700" y="2228625"/>
            <a:ext cx="8355600" cy="149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50">
                <a:solidFill>
                  <a:schemeClr val="lt1"/>
                </a:solidFill>
              </a:rPr>
              <a:t>The Dichotomy of two Americas:  “One is suburbs where wealth and political leverage guard communities from outside corporate interests and rampant pollution, and the other, of lower-income and predominantly Black and brown residents who have endured decades of </a:t>
            </a:r>
            <a:r>
              <a:rPr lang="en" sz="1250">
                <a:solidFill>
                  <a:schemeClr val="lt1"/>
                </a:solidFill>
                <a:uFill>
                  <a:noFill/>
                </a:uFill>
                <a:hlinkClick r:id="rId3">
                  <a:extLst>
                    <a:ext uri="{A12FA001-AC4F-418D-AE19-62706E023703}">
                      <ahyp:hlinkClr xmlns:ahyp="http://schemas.microsoft.com/office/drawing/2018/hyperlinkcolor" val="tx"/>
                    </a:ext>
                  </a:extLst>
                </a:hlinkClick>
              </a:rPr>
              <a:t>discriminatory housing policies</a:t>
            </a:r>
            <a:r>
              <a:rPr lang="en" sz="1250">
                <a:solidFill>
                  <a:schemeClr val="lt1"/>
                </a:solidFill>
              </a:rPr>
              <a:t> only to find their communities squeezed by heavy industry and used as dumping grounds for hazardous waste."</a:t>
            </a:r>
            <a:endParaRPr sz="15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Findings - Race</a:t>
            </a:r>
            <a:endParaRPr>
              <a:solidFill>
                <a:schemeClr val="accent6"/>
              </a:solidFill>
            </a:endParaRPr>
          </a:p>
        </p:txBody>
      </p:sp>
      <p:sp>
        <p:nvSpPr>
          <p:cNvPr id="265" name="Google Shape;265;p32"/>
          <p:cNvSpPr txBox="1"/>
          <p:nvPr/>
        </p:nvSpPr>
        <p:spPr>
          <a:xfrm>
            <a:off x="4959250" y="2643213"/>
            <a:ext cx="3518400" cy="23232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66" name="Google Shape;266;p32"/>
          <p:cNvSpPr txBox="1"/>
          <p:nvPr/>
        </p:nvSpPr>
        <p:spPr>
          <a:xfrm>
            <a:off x="4982350" y="295450"/>
            <a:ext cx="3518400" cy="22764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267" name="Google Shape;267;p32"/>
          <p:cNvSpPr txBox="1"/>
          <p:nvPr/>
        </p:nvSpPr>
        <p:spPr>
          <a:xfrm>
            <a:off x="604200" y="991325"/>
            <a:ext cx="3967800" cy="3298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White</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73%</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76%</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Hispanic:</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11%</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9%</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African American:</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10%</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10%</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Native American:</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3%</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2%</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Asian:</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3%</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3%</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Pacific:</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Clean: 0.2%</a:t>
            </a:r>
            <a:endParaRPr>
              <a:solidFill>
                <a:schemeClr val="lt1"/>
              </a:solidFill>
              <a:latin typeface="Lato"/>
              <a:ea typeface="Lato"/>
              <a:cs typeface="Lato"/>
              <a:sym typeface="Lato"/>
            </a:endParaRPr>
          </a:p>
          <a:p>
            <a:pPr marL="914400" lvl="1"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Contaminated: 0.1%</a:t>
            </a:r>
            <a:endParaRPr>
              <a:solidFill>
                <a:schemeClr val="lt1"/>
              </a:solidFill>
              <a:latin typeface="Lato"/>
              <a:ea typeface="Lato"/>
              <a:cs typeface="Lato"/>
              <a:sym typeface="Lato"/>
            </a:endParaRPr>
          </a:p>
          <a:p>
            <a:pPr marL="914400" lvl="0" indent="0" algn="l" rtl="0">
              <a:spcBef>
                <a:spcPts val="0"/>
              </a:spcBef>
              <a:spcAft>
                <a:spcPts val="0"/>
              </a:spcAft>
              <a:buNone/>
            </a:pPr>
            <a:endParaRPr>
              <a:solidFill>
                <a:schemeClr val="lt1"/>
              </a:solidFill>
              <a:latin typeface="Lato"/>
              <a:ea typeface="Lato"/>
              <a:cs typeface="Lato"/>
              <a:sym typeface="Lato"/>
            </a:endParaRPr>
          </a:p>
        </p:txBody>
      </p:sp>
      <p:pic>
        <p:nvPicPr>
          <p:cNvPr id="268" name="Google Shape;268;p32"/>
          <p:cNvPicPr preferRelativeResize="0"/>
          <p:nvPr/>
        </p:nvPicPr>
        <p:blipFill>
          <a:blip r:embed="rId3">
            <a:alphaModFix/>
          </a:blip>
          <a:stretch>
            <a:fillRect/>
          </a:stretch>
        </p:blipFill>
        <p:spPr>
          <a:xfrm>
            <a:off x="4979425" y="2628488"/>
            <a:ext cx="3524250" cy="2352675"/>
          </a:xfrm>
          <a:prstGeom prst="rect">
            <a:avLst/>
          </a:prstGeom>
          <a:noFill/>
          <a:ln>
            <a:noFill/>
          </a:ln>
        </p:spPr>
      </p:pic>
      <p:pic>
        <p:nvPicPr>
          <p:cNvPr id="269" name="Google Shape;269;p32"/>
          <p:cNvPicPr preferRelativeResize="0"/>
          <p:nvPr/>
        </p:nvPicPr>
        <p:blipFill>
          <a:blip r:embed="rId4">
            <a:alphaModFix/>
          </a:blip>
          <a:stretch>
            <a:fillRect/>
          </a:stretch>
        </p:blipFill>
        <p:spPr>
          <a:xfrm>
            <a:off x="4984175" y="257300"/>
            <a:ext cx="3514725" cy="2352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Overview of SuperFund Project </a:t>
            </a:r>
            <a:endParaRPr>
              <a:solidFill>
                <a:schemeClr val="accent6"/>
              </a:solidFill>
            </a:endParaRPr>
          </a:p>
        </p:txBody>
      </p:sp>
      <p:sp>
        <p:nvSpPr>
          <p:cNvPr id="275" name="Google Shape;275;p33"/>
          <p:cNvSpPr txBox="1">
            <a:spLocks noGrp="1"/>
          </p:cNvSpPr>
          <p:nvPr>
            <p:ph type="body" idx="1"/>
          </p:nvPr>
        </p:nvSpPr>
        <p:spPr>
          <a:xfrm>
            <a:off x="1176625" y="1181800"/>
            <a:ext cx="3093900" cy="366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a:t>Step 1: Decompose the ask</a:t>
            </a:r>
            <a:endParaRPr sz="1700"/>
          </a:p>
          <a:p>
            <a:pPr marL="0" lvl="0" indent="0" algn="l" rtl="0">
              <a:spcBef>
                <a:spcPts val="1600"/>
              </a:spcBef>
              <a:spcAft>
                <a:spcPts val="0"/>
              </a:spcAft>
              <a:buNone/>
            </a:pPr>
            <a:r>
              <a:rPr lang="en" sz="1700"/>
              <a:t>Step 2: Identify Data sources</a:t>
            </a:r>
            <a:endParaRPr sz="1700"/>
          </a:p>
          <a:p>
            <a:pPr marL="0" lvl="0" indent="0" algn="l" rtl="0">
              <a:spcBef>
                <a:spcPts val="1600"/>
              </a:spcBef>
              <a:spcAft>
                <a:spcPts val="0"/>
              </a:spcAft>
              <a:buNone/>
            </a:pPr>
            <a:r>
              <a:rPr lang="en" sz="1700"/>
              <a:t>Step 3: Define Strategy and Metrics</a:t>
            </a:r>
            <a:endParaRPr sz="1700"/>
          </a:p>
          <a:p>
            <a:pPr marL="0" lvl="0" indent="0" algn="l" rtl="0">
              <a:spcBef>
                <a:spcPts val="1600"/>
              </a:spcBef>
              <a:spcAft>
                <a:spcPts val="0"/>
              </a:spcAft>
              <a:buNone/>
            </a:pPr>
            <a:r>
              <a:rPr lang="en" sz="1700"/>
              <a:t>Step 4: Build Data Retrieval Plan</a:t>
            </a:r>
            <a:endParaRPr sz="1700"/>
          </a:p>
          <a:p>
            <a:pPr marL="0" lvl="0" indent="0" algn="l" rtl="0">
              <a:spcBef>
                <a:spcPts val="1600"/>
              </a:spcBef>
              <a:spcAft>
                <a:spcPts val="1600"/>
              </a:spcAft>
              <a:buNone/>
            </a:pPr>
            <a:endParaRPr/>
          </a:p>
        </p:txBody>
      </p:sp>
      <p:sp>
        <p:nvSpPr>
          <p:cNvPr id="276" name="Google Shape;276;p33"/>
          <p:cNvSpPr txBox="1"/>
          <p:nvPr/>
        </p:nvSpPr>
        <p:spPr>
          <a:xfrm>
            <a:off x="4572000" y="1128075"/>
            <a:ext cx="3773700" cy="366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a:solidFill>
                  <a:schemeClr val="lt1"/>
                </a:solidFill>
                <a:latin typeface="Lato"/>
                <a:ea typeface="Lato"/>
                <a:cs typeface="Lato"/>
                <a:sym typeface="Lato"/>
              </a:rPr>
              <a:t>Step 5: Retrieve the Data </a:t>
            </a:r>
            <a:endParaRPr sz="1700">
              <a:solidFill>
                <a:schemeClr val="lt1"/>
              </a:solidFill>
              <a:latin typeface="Lato"/>
              <a:ea typeface="Lato"/>
              <a:cs typeface="Lato"/>
              <a:sym typeface="Lato"/>
            </a:endParaRPr>
          </a:p>
          <a:p>
            <a:pPr marL="0" lvl="0" indent="0" algn="l" rtl="0">
              <a:lnSpc>
                <a:spcPct val="115000"/>
              </a:lnSpc>
              <a:spcBef>
                <a:spcPts val="1600"/>
              </a:spcBef>
              <a:spcAft>
                <a:spcPts val="0"/>
              </a:spcAft>
              <a:buNone/>
            </a:pPr>
            <a:r>
              <a:rPr lang="en" sz="1700">
                <a:solidFill>
                  <a:schemeClr val="lt1"/>
                </a:solidFill>
                <a:latin typeface="Lato"/>
                <a:ea typeface="Lato"/>
                <a:cs typeface="Lato"/>
                <a:sym typeface="Lato"/>
              </a:rPr>
              <a:t>Step 6: Assemble and Clean the Data </a:t>
            </a:r>
            <a:endParaRPr sz="1700">
              <a:solidFill>
                <a:schemeClr val="lt1"/>
              </a:solidFill>
              <a:latin typeface="Lato"/>
              <a:ea typeface="Lato"/>
              <a:cs typeface="Lato"/>
              <a:sym typeface="Lato"/>
            </a:endParaRPr>
          </a:p>
          <a:p>
            <a:pPr marL="0" lvl="0" indent="0" algn="l" rtl="0">
              <a:lnSpc>
                <a:spcPct val="115000"/>
              </a:lnSpc>
              <a:spcBef>
                <a:spcPts val="1600"/>
              </a:spcBef>
              <a:spcAft>
                <a:spcPts val="0"/>
              </a:spcAft>
              <a:buNone/>
            </a:pPr>
            <a:r>
              <a:rPr lang="en" sz="1700">
                <a:solidFill>
                  <a:schemeClr val="lt1"/>
                </a:solidFill>
                <a:latin typeface="Lato"/>
                <a:ea typeface="Lato"/>
                <a:cs typeface="Lato"/>
                <a:sym typeface="Lato"/>
              </a:rPr>
              <a:t>Step 7: Analyzed for trends </a:t>
            </a:r>
            <a:endParaRPr sz="1700">
              <a:solidFill>
                <a:schemeClr val="lt1"/>
              </a:solidFill>
              <a:latin typeface="Lato"/>
              <a:ea typeface="Lato"/>
              <a:cs typeface="Lato"/>
              <a:sym typeface="Lato"/>
            </a:endParaRPr>
          </a:p>
          <a:p>
            <a:pPr marL="0" lvl="0" indent="0" algn="l" rtl="0">
              <a:lnSpc>
                <a:spcPct val="115000"/>
              </a:lnSpc>
              <a:spcBef>
                <a:spcPts val="1600"/>
              </a:spcBef>
              <a:spcAft>
                <a:spcPts val="0"/>
              </a:spcAft>
              <a:buNone/>
            </a:pPr>
            <a:r>
              <a:rPr lang="en" sz="1700">
                <a:solidFill>
                  <a:schemeClr val="lt1"/>
                </a:solidFill>
                <a:latin typeface="Lato"/>
                <a:ea typeface="Lato"/>
                <a:cs typeface="Lato"/>
                <a:sym typeface="Lato"/>
              </a:rPr>
              <a:t>Step 8 :Limitations of Analysis</a:t>
            </a:r>
            <a:endParaRPr sz="1700">
              <a:solidFill>
                <a:schemeClr val="lt1"/>
              </a:solidFill>
              <a:latin typeface="Lato"/>
              <a:ea typeface="Lato"/>
              <a:cs typeface="Lato"/>
              <a:sym typeface="Lato"/>
            </a:endParaRPr>
          </a:p>
          <a:p>
            <a:pPr marL="0" lvl="0" indent="0" algn="l" rtl="0">
              <a:lnSpc>
                <a:spcPct val="115000"/>
              </a:lnSpc>
              <a:spcBef>
                <a:spcPts val="1600"/>
              </a:spcBef>
              <a:spcAft>
                <a:spcPts val="1600"/>
              </a:spcAft>
              <a:buNone/>
            </a:pPr>
            <a:r>
              <a:rPr lang="en" sz="1700">
                <a:solidFill>
                  <a:schemeClr val="lt1"/>
                </a:solidFill>
                <a:latin typeface="Lato"/>
                <a:ea typeface="Lato"/>
                <a:cs typeface="Lato"/>
                <a:sym typeface="Lato"/>
              </a:rPr>
              <a:t>Step 9: Making the Call! </a:t>
            </a:r>
            <a:endParaRPr sz="18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Final Conclusions</a:t>
            </a:r>
            <a:endParaRPr>
              <a:solidFill>
                <a:schemeClr val="accent6"/>
              </a:solidFill>
            </a:endParaRPr>
          </a:p>
        </p:txBody>
      </p:sp>
      <p:sp>
        <p:nvSpPr>
          <p:cNvPr id="282" name="Google Shape;282;p34"/>
          <p:cNvSpPr txBox="1">
            <a:spLocks noGrp="1"/>
          </p:cNvSpPr>
          <p:nvPr>
            <p:ph type="body" idx="1"/>
          </p:nvPr>
        </p:nvSpPr>
        <p:spPr>
          <a:xfrm>
            <a:off x="1297500" y="1103700"/>
            <a:ext cx="7038900" cy="3375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No significant differences found in Education levels between the two datasets</a:t>
            </a:r>
            <a:endParaRPr/>
          </a:p>
          <a:p>
            <a:pPr marL="914400" lvl="1" indent="-298450" algn="l" rtl="0">
              <a:spcBef>
                <a:spcPts val="0"/>
              </a:spcBef>
              <a:spcAft>
                <a:spcPts val="0"/>
              </a:spcAft>
              <a:buSzPts val="1100"/>
              <a:buChar char="○"/>
            </a:pPr>
            <a:r>
              <a:rPr lang="en"/>
              <a:t>The average of the completed education level was similar for each dataset</a:t>
            </a:r>
            <a:endParaRPr/>
          </a:p>
          <a:p>
            <a:pPr marL="914400" lvl="1" indent="-298450" algn="l" rtl="0">
              <a:spcBef>
                <a:spcPts val="0"/>
              </a:spcBef>
              <a:spcAft>
                <a:spcPts val="0"/>
              </a:spcAft>
              <a:buSzPts val="1100"/>
              <a:buChar char="○"/>
            </a:pPr>
            <a:r>
              <a:rPr lang="en"/>
              <a:t>Range of data in each category was also similar for each dataset</a:t>
            </a:r>
            <a:endParaRPr/>
          </a:p>
          <a:p>
            <a:pPr marL="914400" lvl="0" indent="0" algn="l" rtl="0">
              <a:spcBef>
                <a:spcPts val="1600"/>
              </a:spcBef>
              <a:spcAft>
                <a:spcPts val="0"/>
              </a:spcAft>
              <a:buNone/>
            </a:pPr>
            <a:endParaRPr/>
          </a:p>
          <a:p>
            <a:pPr marL="457200" lvl="0" indent="-311150" algn="l" rtl="0">
              <a:spcBef>
                <a:spcPts val="0"/>
              </a:spcBef>
              <a:spcAft>
                <a:spcPts val="0"/>
              </a:spcAft>
              <a:buSzPts val="1300"/>
              <a:buChar char="●"/>
            </a:pPr>
            <a:r>
              <a:rPr lang="en"/>
              <a:t>While the lower income range (&lt;50k) has more “Clean” FIPs; the higher income range (&gt;50k) has more “Contaminated” FIPs</a:t>
            </a:r>
            <a:endParaRPr/>
          </a:p>
          <a:p>
            <a:pPr marL="914400" lvl="0" indent="0" algn="l" rtl="0">
              <a:spcBef>
                <a:spcPts val="1600"/>
              </a:spcBef>
              <a:spcAft>
                <a:spcPts val="0"/>
              </a:spcAft>
              <a:buNone/>
            </a:pPr>
            <a:endParaRPr/>
          </a:p>
          <a:p>
            <a:pPr marL="457200" lvl="0" indent="-311150" algn="l" rtl="0">
              <a:spcBef>
                <a:spcPts val="0"/>
              </a:spcBef>
              <a:spcAft>
                <a:spcPts val="0"/>
              </a:spcAft>
              <a:buSzPts val="1300"/>
              <a:buChar char="●"/>
            </a:pPr>
            <a:r>
              <a:rPr lang="en"/>
              <a:t>No significant differences found in Racial demographics between the two datasets</a:t>
            </a:r>
            <a:endParaRPr/>
          </a:p>
          <a:p>
            <a:pPr marL="914400" lvl="1" indent="-298450" algn="l" rtl="0">
              <a:spcBef>
                <a:spcPts val="0"/>
              </a:spcBef>
              <a:spcAft>
                <a:spcPts val="0"/>
              </a:spcAft>
              <a:buSzPts val="1100"/>
              <a:buChar char="○"/>
            </a:pPr>
            <a:r>
              <a:rPr lang="en"/>
              <a:t>Majority white population  (&gt;75%) in both datasets</a:t>
            </a:r>
            <a:endParaRPr/>
          </a:p>
          <a:p>
            <a:pPr marL="914400" lvl="1" indent="-298450" algn="l" rtl="0">
              <a:spcBef>
                <a:spcPts val="0"/>
              </a:spcBef>
              <a:spcAft>
                <a:spcPts val="0"/>
              </a:spcAft>
              <a:buSzPts val="1100"/>
              <a:buChar char="○"/>
            </a:pPr>
            <a:r>
              <a:rPr lang="en"/>
              <a:t>Breakdown of minority groups is also similar for each dataset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Caveats</a:t>
            </a:r>
            <a:endParaRPr>
              <a:solidFill>
                <a:schemeClr val="accent6"/>
              </a:solidFill>
            </a:endParaRPr>
          </a:p>
        </p:txBody>
      </p:sp>
      <p:sp>
        <p:nvSpPr>
          <p:cNvPr id="288" name="Google Shape;288;p35"/>
          <p:cNvSpPr txBox="1">
            <a:spLocks noGrp="1"/>
          </p:cNvSpPr>
          <p:nvPr>
            <p:ph type="body" idx="1"/>
          </p:nvPr>
        </p:nvSpPr>
        <p:spPr>
          <a:xfrm>
            <a:off x="1245275" y="1110775"/>
            <a:ext cx="7038900" cy="3354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Only one randomly-generated sample set (n=100) for each type of Data (Clean versus Contaminated Sites).  Ideally, the analysis should be completed on numerous random sample datasets  per type of Data,  in order to achieve more concrete conclusions.</a:t>
            </a:r>
            <a:endParaRPr/>
          </a:p>
          <a:p>
            <a:pPr marL="457200" lvl="0" indent="0" algn="l" rtl="0">
              <a:spcBef>
                <a:spcPts val="1600"/>
              </a:spcBef>
              <a:spcAft>
                <a:spcPts val="0"/>
              </a:spcAft>
              <a:buNone/>
            </a:pPr>
            <a:endParaRPr/>
          </a:p>
          <a:p>
            <a:pPr marL="457200" lvl="0" indent="-311150" algn="l" rtl="0">
              <a:spcBef>
                <a:spcPts val="0"/>
              </a:spcBef>
              <a:spcAft>
                <a:spcPts val="0"/>
              </a:spcAft>
              <a:buSzPts val="1300"/>
              <a:buChar char="●"/>
            </a:pPr>
            <a:r>
              <a:rPr lang="en"/>
              <a:t>Datasets are organized by FIPS Code,  the scale of which may not be refined enough to truly understand the impacts of these Sites (ideally, look at a distance from site ; however, we were unable to find complete datasets by distance).  </a:t>
            </a:r>
            <a:endParaRPr/>
          </a:p>
          <a:p>
            <a:pPr marL="457200" lvl="0" indent="0" algn="l" rtl="0">
              <a:spcBef>
                <a:spcPts val="1600"/>
              </a:spcBef>
              <a:spcAft>
                <a:spcPts val="0"/>
              </a:spcAft>
              <a:buNone/>
            </a:pPr>
            <a:endParaRPr/>
          </a:p>
          <a:p>
            <a:pPr marL="457200" lvl="0" indent="-311150" algn="l" rtl="0">
              <a:spcBef>
                <a:spcPts val="0"/>
              </a:spcBef>
              <a:spcAft>
                <a:spcPts val="0"/>
              </a:spcAft>
              <a:buSzPts val="1300"/>
              <a:buChar char="●"/>
            </a:pPr>
            <a:r>
              <a:rPr lang="en"/>
              <a:t>The population density of each FIPS code location varies, which could skew the data given our small sample size.</a:t>
            </a:r>
            <a:endParaRPr/>
          </a:p>
          <a:p>
            <a:pPr marL="457200" lvl="0" indent="0" algn="l" rtl="0">
              <a:spcBef>
                <a:spcPts val="1600"/>
              </a:spcBef>
              <a:spcAft>
                <a:spcPts val="16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437975" y="58025"/>
            <a:ext cx="2932800" cy="105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Your Takeaway</a:t>
            </a:r>
            <a:endParaRPr>
              <a:solidFill>
                <a:schemeClr val="accent6"/>
              </a:solidFill>
            </a:endParaRPr>
          </a:p>
        </p:txBody>
      </p:sp>
      <p:pic>
        <p:nvPicPr>
          <p:cNvPr id="294" name="Google Shape;294;p36"/>
          <p:cNvPicPr preferRelativeResize="0"/>
          <p:nvPr/>
        </p:nvPicPr>
        <p:blipFill rotWithShape="1">
          <a:blip r:embed="rId3">
            <a:alphaModFix/>
          </a:blip>
          <a:srcRect t="4828" b="1948"/>
          <a:stretch/>
        </p:blipFill>
        <p:spPr>
          <a:xfrm>
            <a:off x="3054425" y="125175"/>
            <a:ext cx="5983626" cy="4913400"/>
          </a:xfrm>
          <a:prstGeom prst="rect">
            <a:avLst/>
          </a:prstGeom>
          <a:noFill/>
          <a:ln>
            <a:noFill/>
          </a:ln>
        </p:spPr>
      </p:pic>
      <p:sp>
        <p:nvSpPr>
          <p:cNvPr id="295" name="Google Shape;295;p36"/>
          <p:cNvSpPr txBox="1"/>
          <p:nvPr/>
        </p:nvSpPr>
        <p:spPr>
          <a:xfrm>
            <a:off x="402875" y="1450375"/>
            <a:ext cx="2242800" cy="3276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NPL - national priority list</a:t>
            </a:r>
            <a:endParaRPr>
              <a:solidFill>
                <a:schemeClr val="lt1"/>
              </a:solidFill>
              <a:latin typeface="Lato"/>
              <a:ea typeface="Lato"/>
              <a:cs typeface="Lato"/>
              <a:sym typeface="Lato"/>
            </a:endParaRPr>
          </a:p>
          <a:p>
            <a:pPr marL="457200" lvl="0" indent="-317500" algn="l" rtl="0">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Use National Geographic’s site to find superfund sites near you</a:t>
            </a:r>
            <a:endParaRPr>
              <a:solidFill>
                <a:schemeClr val="lt1"/>
              </a:solidFill>
              <a:latin typeface="Lato"/>
              <a:ea typeface="Lato"/>
              <a:cs typeface="Lato"/>
              <a:sym typeface="Lato"/>
            </a:endParaRPr>
          </a:p>
          <a:p>
            <a:pPr marL="457200" lvl="0" indent="-317500" algn="l" rtl="0">
              <a:lnSpc>
                <a:spcPct val="115000"/>
              </a:lnSpc>
              <a:spcBef>
                <a:spcPts val="0"/>
              </a:spcBef>
              <a:spcAft>
                <a:spcPts val="1600"/>
              </a:spcAft>
              <a:buClr>
                <a:schemeClr val="lt1"/>
              </a:buClr>
              <a:buSzPts val="1400"/>
              <a:buFont typeface="Lato"/>
              <a:buChar char="●"/>
            </a:pPr>
            <a:r>
              <a:rPr lang="en" sz="1300" u="sng">
                <a:solidFill>
                  <a:schemeClr val="accent5"/>
                </a:solidFill>
                <a:latin typeface="Lato"/>
                <a:ea typeface="Lato"/>
                <a:cs typeface="Lato"/>
                <a:sym typeface="Lato"/>
                <a:hlinkClick r:id="rId4">
                  <a:extLst>
                    <a:ext uri="{A12FA001-AC4F-418D-AE19-62706E023703}">
                      <ahyp:hlinkClr xmlns:ahyp="http://schemas.microsoft.com/office/drawing/2018/hyperlinkcolor" val="tx"/>
                    </a:ext>
                  </a:extLst>
                </a:hlinkClick>
              </a:rPr>
              <a:t>https://www.nationalgeographic.com/superfund/</a:t>
            </a:r>
            <a:r>
              <a:rPr lang="en" sz="1300">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Questions?</a:t>
            </a:r>
            <a:endParaRPr>
              <a:solidFill>
                <a:schemeClr val="accent6"/>
              </a:solidFill>
            </a:endParaRPr>
          </a:p>
        </p:txBody>
      </p:sp>
      <p:sp>
        <p:nvSpPr>
          <p:cNvPr id="301" name="Google Shape;301;p3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02" name="Google Shape;302;p37"/>
          <p:cNvPicPr preferRelativeResize="0"/>
          <p:nvPr/>
        </p:nvPicPr>
        <p:blipFill>
          <a:blip r:embed="rId3">
            <a:alphaModFix/>
          </a:blip>
          <a:stretch>
            <a:fillRect/>
          </a:stretch>
        </p:blipFill>
        <p:spPr>
          <a:xfrm>
            <a:off x="1982525" y="1015975"/>
            <a:ext cx="4721750" cy="356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body" idx="1"/>
          </p:nvPr>
        </p:nvSpPr>
        <p:spPr>
          <a:xfrm>
            <a:off x="1155000" y="2736175"/>
            <a:ext cx="7096500" cy="17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What is a Superfund?</a:t>
            </a:r>
            <a:endParaRPr sz="1600"/>
          </a:p>
          <a:p>
            <a:pPr marL="0" lvl="0" indent="0" algn="l" rtl="0">
              <a:spcBef>
                <a:spcPts val="1600"/>
              </a:spcBef>
              <a:spcAft>
                <a:spcPts val="0"/>
              </a:spcAft>
              <a:buNone/>
            </a:pPr>
            <a:r>
              <a:rPr lang="en" sz="1150">
                <a:latin typeface="Arial"/>
                <a:ea typeface="Arial"/>
                <a:cs typeface="Arial"/>
                <a:sym typeface="Arial"/>
              </a:rPr>
              <a:t>EPA’s Superfund Program is responsible for cleaning up some of the nation’s most contaminated land and responding to environmental emergencies, oil spills and natural disasters. </a:t>
            </a:r>
            <a:endParaRPr sz="1150">
              <a:latin typeface="Arial"/>
              <a:ea typeface="Arial"/>
              <a:cs typeface="Arial"/>
              <a:sym typeface="Arial"/>
            </a:endParaRPr>
          </a:p>
          <a:p>
            <a:pPr marL="0" lvl="0" indent="0" algn="l" rtl="0">
              <a:spcBef>
                <a:spcPts val="1600"/>
              </a:spcBef>
              <a:spcAft>
                <a:spcPts val="1600"/>
              </a:spcAft>
              <a:buNone/>
            </a:pPr>
            <a:r>
              <a:rPr lang="en" sz="1150">
                <a:latin typeface="Arial"/>
                <a:ea typeface="Arial"/>
                <a:cs typeface="Arial"/>
                <a:sym typeface="Arial"/>
              </a:rPr>
              <a:t>To protect public health and the environment, the Superfund program focuses on making a visible and lasting difference in communities, ensuring that people can live and work in healthy, vibrant places.</a:t>
            </a:r>
            <a:endParaRPr sz="1600"/>
          </a:p>
        </p:txBody>
      </p:sp>
      <p:pic>
        <p:nvPicPr>
          <p:cNvPr id="147" name="Google Shape;147;p15"/>
          <p:cNvPicPr preferRelativeResize="0"/>
          <p:nvPr/>
        </p:nvPicPr>
        <p:blipFill>
          <a:blip r:embed="rId3">
            <a:alphaModFix/>
          </a:blip>
          <a:stretch>
            <a:fillRect/>
          </a:stretch>
        </p:blipFill>
        <p:spPr>
          <a:xfrm>
            <a:off x="3466388" y="734775"/>
            <a:ext cx="2211225" cy="1421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16"/>
          <p:cNvPicPr preferRelativeResize="0"/>
          <p:nvPr/>
        </p:nvPicPr>
        <p:blipFill>
          <a:blip r:embed="rId3">
            <a:alphaModFix/>
          </a:blip>
          <a:stretch>
            <a:fillRect/>
          </a:stretch>
        </p:blipFill>
        <p:spPr>
          <a:xfrm>
            <a:off x="1185350" y="966025"/>
            <a:ext cx="7071149" cy="4040650"/>
          </a:xfrm>
          <a:prstGeom prst="rect">
            <a:avLst/>
          </a:prstGeom>
          <a:noFill/>
          <a:ln>
            <a:noFill/>
          </a:ln>
        </p:spPr>
      </p:pic>
      <p:sp>
        <p:nvSpPr>
          <p:cNvPr id="153" name="Google Shape;153;p16"/>
          <p:cNvSpPr txBox="1">
            <a:spLocks noGrp="1"/>
          </p:cNvSpPr>
          <p:nvPr>
            <p:ph type="title"/>
          </p:nvPr>
        </p:nvSpPr>
        <p:spPr>
          <a:xfrm>
            <a:off x="1796825" y="280550"/>
            <a:ext cx="61131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6"/>
                </a:solidFill>
              </a:rPr>
              <a:t>Locations of Superfund Sites in the US</a:t>
            </a:r>
            <a:endParaRPr dirty="0">
              <a:solidFill>
                <a:schemeClr val="accent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7"/>
          <p:cNvPicPr preferRelativeResize="0"/>
          <p:nvPr/>
        </p:nvPicPr>
        <p:blipFill>
          <a:blip r:embed="rId3">
            <a:alphaModFix/>
          </a:blip>
          <a:stretch>
            <a:fillRect/>
          </a:stretch>
        </p:blipFill>
        <p:spPr>
          <a:xfrm>
            <a:off x="5794400" y="523275"/>
            <a:ext cx="2558224" cy="2012824"/>
          </a:xfrm>
          <a:prstGeom prst="rect">
            <a:avLst/>
          </a:prstGeom>
          <a:noFill/>
          <a:ln>
            <a:noFill/>
          </a:ln>
        </p:spPr>
      </p:pic>
      <p:pic>
        <p:nvPicPr>
          <p:cNvPr id="159" name="Google Shape;159;p17"/>
          <p:cNvPicPr preferRelativeResize="0"/>
          <p:nvPr/>
        </p:nvPicPr>
        <p:blipFill>
          <a:blip r:embed="rId4">
            <a:alphaModFix/>
          </a:blip>
          <a:stretch>
            <a:fillRect/>
          </a:stretch>
        </p:blipFill>
        <p:spPr>
          <a:xfrm>
            <a:off x="4928000" y="2851220"/>
            <a:ext cx="3056750" cy="1907350"/>
          </a:xfrm>
          <a:prstGeom prst="rect">
            <a:avLst/>
          </a:prstGeom>
          <a:noFill/>
          <a:ln>
            <a:noFill/>
          </a:ln>
        </p:spPr>
      </p:pic>
      <p:pic>
        <p:nvPicPr>
          <p:cNvPr id="160" name="Google Shape;160;p17"/>
          <p:cNvPicPr preferRelativeResize="0"/>
          <p:nvPr/>
        </p:nvPicPr>
        <p:blipFill>
          <a:blip r:embed="rId5">
            <a:alphaModFix/>
          </a:blip>
          <a:stretch>
            <a:fillRect/>
          </a:stretch>
        </p:blipFill>
        <p:spPr>
          <a:xfrm>
            <a:off x="400000" y="2890400"/>
            <a:ext cx="3383015" cy="1907350"/>
          </a:xfrm>
          <a:prstGeom prst="rect">
            <a:avLst/>
          </a:prstGeom>
          <a:noFill/>
          <a:ln>
            <a:noFill/>
          </a:ln>
        </p:spPr>
      </p:pic>
      <p:pic>
        <p:nvPicPr>
          <p:cNvPr id="161" name="Google Shape;161;p17"/>
          <p:cNvPicPr preferRelativeResize="0"/>
          <p:nvPr/>
        </p:nvPicPr>
        <p:blipFill>
          <a:blip r:embed="rId6">
            <a:alphaModFix/>
          </a:blip>
          <a:stretch>
            <a:fillRect/>
          </a:stretch>
        </p:blipFill>
        <p:spPr>
          <a:xfrm>
            <a:off x="1649200" y="619075"/>
            <a:ext cx="2922800" cy="1952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Hypothesis</a:t>
            </a:r>
            <a:endParaRPr>
              <a:solidFill>
                <a:schemeClr val="accent6"/>
              </a:solidFill>
            </a:endParaRPr>
          </a:p>
        </p:txBody>
      </p:sp>
      <p:sp>
        <p:nvSpPr>
          <p:cNvPr id="167" name="Google Shape;167;p18"/>
          <p:cNvSpPr txBox="1">
            <a:spLocks noGrp="1"/>
          </p:cNvSpPr>
          <p:nvPr>
            <p:ph type="body" idx="1"/>
          </p:nvPr>
        </p:nvSpPr>
        <p:spPr>
          <a:xfrm>
            <a:off x="1297500" y="952100"/>
            <a:ext cx="5969100" cy="23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t>Are Superfund Sites disproportionately affecting the communities in which they are located?</a:t>
            </a:r>
            <a:endParaRPr sz="1900"/>
          </a:p>
          <a:p>
            <a:pPr marL="0" lvl="0" indent="0" algn="l" rtl="0">
              <a:spcBef>
                <a:spcPts val="1600"/>
              </a:spcBef>
              <a:spcAft>
                <a:spcPts val="0"/>
              </a:spcAft>
              <a:buNone/>
            </a:pPr>
            <a:r>
              <a:rPr lang="en" sz="1600"/>
              <a:t>Conduct a Data Analysis to investigate negative impacts based on </a:t>
            </a:r>
            <a:endParaRPr sz="1600"/>
          </a:p>
          <a:p>
            <a:pPr marL="1828800" lvl="0" indent="-330200" algn="l" rtl="0">
              <a:spcBef>
                <a:spcPts val="1600"/>
              </a:spcBef>
              <a:spcAft>
                <a:spcPts val="0"/>
              </a:spcAft>
              <a:buSzPts val="1600"/>
              <a:buChar char="-"/>
            </a:pPr>
            <a:r>
              <a:rPr lang="en" sz="1600"/>
              <a:t>Income, </a:t>
            </a:r>
            <a:endParaRPr sz="1600"/>
          </a:p>
          <a:p>
            <a:pPr marL="1828800" lvl="0" indent="-330200" algn="l" rtl="0">
              <a:spcBef>
                <a:spcPts val="0"/>
              </a:spcBef>
              <a:spcAft>
                <a:spcPts val="0"/>
              </a:spcAft>
              <a:buSzPts val="1600"/>
              <a:buChar char="-"/>
            </a:pPr>
            <a:r>
              <a:rPr lang="en" sz="1600"/>
              <a:t>Race, and </a:t>
            </a:r>
            <a:endParaRPr sz="1600"/>
          </a:p>
          <a:p>
            <a:pPr marL="1828800" lvl="0" indent="-330200" algn="l" rtl="0">
              <a:spcBef>
                <a:spcPts val="0"/>
              </a:spcBef>
              <a:spcAft>
                <a:spcPts val="0"/>
              </a:spcAft>
              <a:buSzPts val="1600"/>
              <a:buChar char="-"/>
            </a:pPr>
            <a:r>
              <a:rPr lang="en" sz="1600"/>
              <a:t>Education</a:t>
            </a:r>
            <a:endParaRPr sz="1600"/>
          </a:p>
        </p:txBody>
      </p:sp>
      <p:pic>
        <p:nvPicPr>
          <p:cNvPr id="168" name="Google Shape;168;p18"/>
          <p:cNvPicPr preferRelativeResize="0"/>
          <p:nvPr/>
        </p:nvPicPr>
        <p:blipFill>
          <a:blip r:embed="rId3">
            <a:alphaModFix/>
          </a:blip>
          <a:stretch>
            <a:fillRect/>
          </a:stretch>
        </p:blipFill>
        <p:spPr>
          <a:xfrm>
            <a:off x="225700" y="2625100"/>
            <a:ext cx="1686125" cy="2396700"/>
          </a:xfrm>
          <a:prstGeom prst="rect">
            <a:avLst/>
          </a:prstGeom>
          <a:noFill/>
          <a:ln>
            <a:noFill/>
          </a:ln>
        </p:spPr>
      </p:pic>
      <p:pic>
        <p:nvPicPr>
          <p:cNvPr id="169" name="Google Shape;169;p18"/>
          <p:cNvPicPr preferRelativeResize="0"/>
          <p:nvPr/>
        </p:nvPicPr>
        <p:blipFill>
          <a:blip r:embed="rId4">
            <a:alphaModFix/>
          </a:blip>
          <a:stretch>
            <a:fillRect/>
          </a:stretch>
        </p:blipFill>
        <p:spPr>
          <a:xfrm>
            <a:off x="6005400" y="2953350"/>
            <a:ext cx="2986875" cy="203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Required Data Analysis to test our hypothesis:</a:t>
            </a:r>
            <a:endParaRPr>
              <a:solidFill>
                <a:schemeClr val="accent6"/>
              </a:solidFill>
            </a:endParaRPr>
          </a:p>
        </p:txBody>
      </p:sp>
      <p:sp>
        <p:nvSpPr>
          <p:cNvPr id="175" name="Google Shape;175;p19"/>
          <p:cNvSpPr txBox="1">
            <a:spLocks noGrp="1"/>
          </p:cNvSpPr>
          <p:nvPr>
            <p:ph type="body" idx="1"/>
          </p:nvPr>
        </p:nvSpPr>
        <p:spPr>
          <a:xfrm>
            <a:off x="1052550" y="2038925"/>
            <a:ext cx="7038900" cy="1172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Font typeface="Arial"/>
              <a:buChar char="●"/>
            </a:pPr>
            <a:r>
              <a:rPr lang="en" sz="1600">
                <a:latin typeface="Arial"/>
                <a:ea typeface="Arial"/>
                <a:cs typeface="Arial"/>
                <a:sym typeface="Arial"/>
              </a:rPr>
              <a:t>Is there a correlation between median household income and proximity to the sites?</a:t>
            </a:r>
            <a:endParaRPr sz="1600">
              <a:latin typeface="Arial"/>
              <a:ea typeface="Arial"/>
              <a:cs typeface="Arial"/>
              <a:sym typeface="Arial"/>
            </a:endParaRPr>
          </a:p>
          <a:p>
            <a:pPr marL="457200" lvl="0" indent="-330200" algn="l" rtl="0">
              <a:spcBef>
                <a:spcPts val="0"/>
              </a:spcBef>
              <a:spcAft>
                <a:spcPts val="0"/>
              </a:spcAft>
              <a:buSzPts val="1600"/>
              <a:buFont typeface="Arial"/>
              <a:buChar char="●"/>
            </a:pPr>
            <a:r>
              <a:rPr lang="en" sz="1600">
                <a:latin typeface="Arial"/>
                <a:ea typeface="Arial"/>
                <a:cs typeface="Arial"/>
                <a:sym typeface="Arial"/>
              </a:rPr>
              <a:t>Is there a correlation between education level and proximity to the sites?</a:t>
            </a:r>
            <a:endParaRPr sz="1600">
              <a:latin typeface="Arial"/>
              <a:ea typeface="Arial"/>
              <a:cs typeface="Arial"/>
              <a:sym typeface="Arial"/>
            </a:endParaRPr>
          </a:p>
          <a:p>
            <a:pPr marL="457200" lvl="0" indent="-330200" algn="l" rtl="0">
              <a:spcBef>
                <a:spcPts val="0"/>
              </a:spcBef>
              <a:spcAft>
                <a:spcPts val="0"/>
              </a:spcAft>
              <a:buSzPts val="1600"/>
              <a:buFont typeface="Arial"/>
              <a:buChar char="●"/>
            </a:pPr>
            <a:r>
              <a:rPr lang="en" sz="1600">
                <a:latin typeface="Arial"/>
                <a:ea typeface="Arial"/>
                <a:cs typeface="Arial"/>
                <a:sym typeface="Arial"/>
              </a:rPr>
              <a:t>Is there a correlation between race and proximity to the sites?</a:t>
            </a:r>
            <a:endParaRPr sz="1600">
              <a:latin typeface="Arial"/>
              <a:ea typeface="Arial"/>
              <a:cs typeface="Arial"/>
              <a:sym typeface="Arial"/>
            </a:endParaRPr>
          </a:p>
          <a:p>
            <a:pPr marL="0" lvl="0" indent="0" algn="l" rtl="0">
              <a:spcBef>
                <a:spcPts val="0"/>
              </a:spcBef>
              <a:spcAft>
                <a:spcPts val="1600"/>
              </a:spcAft>
              <a:buNone/>
            </a:pP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1297500" y="22020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6"/>
                </a:solidFill>
              </a:rPr>
              <a:t>Data Sources</a:t>
            </a:r>
            <a:endParaRPr>
              <a:solidFill>
                <a:schemeClr val="accent6"/>
              </a:solidFill>
            </a:endParaRPr>
          </a:p>
        </p:txBody>
      </p:sp>
      <p:sp>
        <p:nvSpPr>
          <p:cNvPr id="181" name="Google Shape;181;p20"/>
          <p:cNvSpPr txBox="1">
            <a:spLocks noGrp="1"/>
          </p:cNvSpPr>
          <p:nvPr>
            <p:ph type="body" idx="1"/>
          </p:nvPr>
        </p:nvSpPr>
        <p:spPr>
          <a:xfrm>
            <a:off x="1297500" y="838950"/>
            <a:ext cx="7038900" cy="34656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Kaggle</a:t>
            </a:r>
            <a:endParaRPr/>
          </a:p>
          <a:p>
            <a:pPr marL="914400" lvl="1" indent="-298450" algn="l" rtl="0">
              <a:spcBef>
                <a:spcPts val="0"/>
              </a:spcBef>
              <a:spcAft>
                <a:spcPts val="0"/>
              </a:spcAft>
              <a:buSzPts val="1100"/>
              <a:buChar char="○"/>
            </a:pPr>
            <a:r>
              <a:rPr lang="en" u="sng">
                <a:solidFill>
                  <a:schemeClr val="hlink"/>
                </a:solidFill>
                <a:hlinkClick r:id="rId3"/>
              </a:rPr>
              <a:t>https://www.kaggle.com/muonneutrino/us-census-demographic-data</a:t>
            </a:r>
            <a:endParaRPr/>
          </a:p>
          <a:p>
            <a:pPr marL="914400" lvl="1" indent="-298450" algn="l" rtl="0">
              <a:spcBef>
                <a:spcPts val="0"/>
              </a:spcBef>
              <a:spcAft>
                <a:spcPts val="0"/>
              </a:spcAft>
              <a:buSzPts val="1100"/>
              <a:buChar char="○"/>
            </a:pPr>
            <a:r>
              <a:rPr lang="en"/>
              <a:t>Data breakdown by FIPS code:</a:t>
            </a:r>
            <a:endParaRPr/>
          </a:p>
          <a:p>
            <a:pPr marL="1371600" lvl="2" indent="-298450" algn="l" rtl="0">
              <a:spcBef>
                <a:spcPts val="0"/>
              </a:spcBef>
              <a:spcAft>
                <a:spcPts val="0"/>
              </a:spcAft>
              <a:buSzPts val="1100"/>
              <a:buChar char="■"/>
            </a:pPr>
            <a:r>
              <a:rPr lang="en"/>
              <a:t>Percentage of various races in each FIPS location</a:t>
            </a:r>
            <a:endParaRPr/>
          </a:p>
          <a:p>
            <a:pPr marL="1371600" lvl="2" indent="-298450" algn="l" rtl="0">
              <a:spcBef>
                <a:spcPts val="0"/>
              </a:spcBef>
              <a:spcAft>
                <a:spcPts val="0"/>
              </a:spcAft>
              <a:buSzPts val="1100"/>
              <a:buChar char="■"/>
            </a:pPr>
            <a:r>
              <a:rPr lang="en"/>
              <a:t>Average income of each FIPS location</a:t>
            </a:r>
            <a:endParaRPr/>
          </a:p>
          <a:p>
            <a:pPr marL="457200" lvl="0" indent="-311150" algn="l" rtl="0">
              <a:spcBef>
                <a:spcPts val="0"/>
              </a:spcBef>
              <a:spcAft>
                <a:spcPts val="0"/>
              </a:spcAft>
              <a:buSzPts val="1300"/>
              <a:buChar char="●"/>
            </a:pPr>
            <a:r>
              <a:rPr lang="en"/>
              <a:t>EPA</a:t>
            </a:r>
            <a:endParaRPr/>
          </a:p>
          <a:p>
            <a:pPr marL="914400" lvl="1" indent="-298450" algn="l" rtl="0">
              <a:spcBef>
                <a:spcPts val="0"/>
              </a:spcBef>
              <a:spcAft>
                <a:spcPts val="0"/>
              </a:spcAft>
              <a:buSzPts val="1100"/>
              <a:buChar char="○"/>
            </a:pPr>
            <a:r>
              <a:rPr lang="en" u="sng">
                <a:solidFill>
                  <a:schemeClr val="hlink"/>
                </a:solidFill>
                <a:hlinkClick r:id="rId4"/>
              </a:rPr>
              <a:t>https://enviro.epa.gov/enviro/ef_metadata_html.ef_metadata_table?p_table_name=sems_active_sites&amp;p_topic=sems</a:t>
            </a:r>
            <a:endParaRPr/>
          </a:p>
          <a:p>
            <a:pPr marL="914400" lvl="1" indent="-298450" algn="l" rtl="0">
              <a:spcBef>
                <a:spcPts val="0"/>
              </a:spcBef>
              <a:spcAft>
                <a:spcPts val="0"/>
              </a:spcAft>
              <a:buSzPts val="1100"/>
              <a:buChar char="○"/>
            </a:pPr>
            <a:r>
              <a:rPr lang="en"/>
              <a:t>Location of all superfund sites and their status (Active or otherwise)</a:t>
            </a:r>
            <a:endParaRPr/>
          </a:p>
          <a:p>
            <a:pPr marL="1371600" lvl="2" indent="-298450" algn="l" rtl="0">
              <a:spcBef>
                <a:spcPts val="0"/>
              </a:spcBef>
              <a:spcAft>
                <a:spcPts val="0"/>
              </a:spcAft>
              <a:buSzPts val="1100"/>
              <a:buChar char="■"/>
            </a:pPr>
            <a:r>
              <a:rPr lang="en"/>
              <a:t>Downloaded 10 million data points</a:t>
            </a:r>
            <a:endParaRPr/>
          </a:p>
          <a:p>
            <a:pPr marL="457200" lvl="0" indent="-311150" algn="l" rtl="0">
              <a:spcBef>
                <a:spcPts val="0"/>
              </a:spcBef>
              <a:spcAft>
                <a:spcPts val="0"/>
              </a:spcAft>
              <a:buSzPts val="1300"/>
              <a:buChar char="●"/>
            </a:pPr>
            <a:r>
              <a:rPr lang="en"/>
              <a:t>USDA</a:t>
            </a:r>
            <a:endParaRPr/>
          </a:p>
          <a:p>
            <a:pPr marL="914400" lvl="1" indent="-298450" algn="l" rtl="0">
              <a:spcBef>
                <a:spcPts val="0"/>
              </a:spcBef>
              <a:spcAft>
                <a:spcPts val="0"/>
              </a:spcAft>
              <a:buSzPts val="1100"/>
              <a:buChar char="○"/>
            </a:pPr>
            <a:r>
              <a:rPr lang="en" u="sng">
                <a:solidFill>
                  <a:schemeClr val="hlink"/>
                </a:solidFill>
                <a:hlinkClick r:id="rId5"/>
              </a:rPr>
              <a:t>https://www.ers.usda.gov/data-products/county-level-data-sets/download-data/</a:t>
            </a:r>
            <a:endParaRPr/>
          </a:p>
          <a:p>
            <a:pPr marL="914400" lvl="1" indent="-298450" algn="l" rtl="0">
              <a:spcBef>
                <a:spcPts val="0"/>
              </a:spcBef>
              <a:spcAft>
                <a:spcPts val="0"/>
              </a:spcAft>
              <a:buSzPts val="1100"/>
              <a:buChar char="○"/>
            </a:pPr>
            <a:r>
              <a:rPr lang="en"/>
              <a:t>Breakdown of educational attainment by FIPS code:</a:t>
            </a:r>
            <a:endParaRPr/>
          </a:p>
          <a:p>
            <a:pPr marL="1371600" lvl="2" indent="-298450" algn="l" rtl="0">
              <a:spcBef>
                <a:spcPts val="0"/>
              </a:spcBef>
              <a:spcAft>
                <a:spcPts val="0"/>
              </a:spcAft>
              <a:buSzPts val="1100"/>
              <a:buChar char="■"/>
            </a:pPr>
            <a:r>
              <a:rPr lang="en"/>
              <a:t>Some High School</a:t>
            </a:r>
            <a:endParaRPr/>
          </a:p>
          <a:p>
            <a:pPr marL="1371600" lvl="2" indent="-298450" algn="l" rtl="0">
              <a:spcBef>
                <a:spcPts val="0"/>
              </a:spcBef>
              <a:spcAft>
                <a:spcPts val="0"/>
              </a:spcAft>
              <a:buSzPts val="1100"/>
              <a:buChar char="■"/>
            </a:pPr>
            <a:r>
              <a:rPr lang="en"/>
              <a:t>High School DIploma</a:t>
            </a:r>
            <a:endParaRPr/>
          </a:p>
          <a:p>
            <a:pPr marL="1371600" lvl="2" indent="-298450" algn="l" rtl="0">
              <a:spcBef>
                <a:spcPts val="0"/>
              </a:spcBef>
              <a:spcAft>
                <a:spcPts val="0"/>
              </a:spcAft>
              <a:buSzPts val="1100"/>
              <a:buChar char="■"/>
            </a:pPr>
            <a:r>
              <a:rPr lang="en"/>
              <a:t>Some College</a:t>
            </a:r>
            <a:endParaRPr/>
          </a:p>
          <a:p>
            <a:pPr marL="1371600" lvl="2" indent="-298450" algn="l" rtl="0">
              <a:spcBef>
                <a:spcPts val="0"/>
              </a:spcBef>
              <a:spcAft>
                <a:spcPts val="0"/>
              </a:spcAft>
              <a:buSzPts val="1100"/>
              <a:buChar char="■"/>
            </a:pPr>
            <a:r>
              <a:rPr lang="en"/>
              <a:t>College Degree or higher</a:t>
            </a:r>
            <a:endParaRPr/>
          </a:p>
          <a:p>
            <a:pPr marL="457200" lvl="0" indent="-311150" algn="l" rtl="0">
              <a:spcBef>
                <a:spcPts val="0"/>
              </a:spcBef>
              <a:spcAft>
                <a:spcPts val="0"/>
              </a:spcAft>
              <a:buSzPts val="1300"/>
              <a:buChar char="●"/>
            </a:pPr>
            <a:r>
              <a:rPr lang="en"/>
              <a:t>FCC</a:t>
            </a:r>
            <a:endParaRPr/>
          </a:p>
          <a:p>
            <a:pPr marL="914400" lvl="1" indent="-298450" algn="l" rtl="0">
              <a:spcBef>
                <a:spcPts val="0"/>
              </a:spcBef>
              <a:spcAft>
                <a:spcPts val="0"/>
              </a:spcAft>
              <a:buSzPts val="1100"/>
              <a:buChar char="○"/>
            </a:pPr>
            <a:r>
              <a:rPr lang="en" u="sng">
                <a:solidFill>
                  <a:schemeClr val="hlink"/>
                </a:solidFill>
                <a:hlinkClick r:id="rId6"/>
              </a:rPr>
              <a:t>https://transition.fcc.gov/oet/info/maps/census/fips/fips.txt</a:t>
            </a:r>
            <a:endParaRPr/>
          </a:p>
          <a:p>
            <a:pPr marL="914400" lvl="1" indent="-298450" algn="l" rtl="0">
              <a:spcBef>
                <a:spcPts val="0"/>
              </a:spcBef>
              <a:spcAft>
                <a:spcPts val="0"/>
              </a:spcAft>
              <a:buSzPts val="1100"/>
              <a:buChar char="○"/>
            </a:pPr>
            <a:r>
              <a:rPr lang="en"/>
              <a:t>List of all FIPS codes</a:t>
            </a:r>
            <a:endParaRPr/>
          </a:p>
          <a:p>
            <a:pPr marL="182880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p:nvPr/>
        </p:nvSpPr>
        <p:spPr>
          <a:xfrm>
            <a:off x="1251925" y="439200"/>
            <a:ext cx="40752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accent6"/>
                </a:solidFill>
                <a:latin typeface="Montserrat"/>
                <a:ea typeface="Montserrat"/>
                <a:cs typeface="Montserrat"/>
                <a:sym typeface="Montserrat"/>
              </a:rPr>
              <a:t>What are FIPS?</a:t>
            </a:r>
            <a:endParaRPr sz="2400">
              <a:solidFill>
                <a:schemeClr val="accent6"/>
              </a:solidFill>
              <a:latin typeface="Montserrat"/>
              <a:ea typeface="Montserrat"/>
              <a:cs typeface="Montserrat"/>
              <a:sym typeface="Montserrat"/>
            </a:endParaRPr>
          </a:p>
          <a:p>
            <a:pPr marL="0" lvl="0" indent="0" algn="l" rtl="0">
              <a:spcBef>
                <a:spcPts val="0"/>
              </a:spcBef>
              <a:spcAft>
                <a:spcPts val="0"/>
              </a:spcAft>
              <a:buNone/>
            </a:pPr>
            <a:endParaRPr sz="2400">
              <a:solidFill>
                <a:schemeClr val="accent6"/>
              </a:solidFill>
              <a:latin typeface="Montserrat"/>
              <a:ea typeface="Montserrat"/>
              <a:cs typeface="Montserrat"/>
              <a:sym typeface="Montserrat"/>
            </a:endParaRPr>
          </a:p>
        </p:txBody>
      </p:sp>
      <p:sp>
        <p:nvSpPr>
          <p:cNvPr id="187" name="Google Shape;187;p21"/>
          <p:cNvSpPr txBox="1"/>
          <p:nvPr/>
        </p:nvSpPr>
        <p:spPr>
          <a:xfrm>
            <a:off x="1332500" y="1363000"/>
            <a:ext cx="6045300" cy="2874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lt1"/>
              </a:buClr>
              <a:buSzPts val="1400"/>
              <a:buFont typeface="Lato"/>
              <a:buChar char="●"/>
            </a:pPr>
            <a:r>
              <a:rPr lang="en" sz="1500">
                <a:solidFill>
                  <a:schemeClr val="lt1"/>
                </a:solidFill>
                <a:latin typeface="Lato"/>
                <a:ea typeface="Lato"/>
                <a:cs typeface="Lato"/>
                <a:sym typeface="Lato"/>
              </a:rPr>
              <a:t>FIPS code - </a:t>
            </a:r>
            <a:r>
              <a:rPr lang="en" sz="1450">
                <a:solidFill>
                  <a:schemeClr val="lt1"/>
                </a:solidFill>
                <a:latin typeface="Lato"/>
                <a:ea typeface="Lato"/>
                <a:cs typeface="Lato"/>
                <a:sym typeface="Lato"/>
              </a:rPr>
              <a:t>Federal Information Processing Standards code which uniquely identified counties and county equivalents in the United States, certain U.S. possessions, and certain freely associated states.</a:t>
            </a:r>
            <a:endParaRPr sz="1500">
              <a:solidFill>
                <a:schemeClr val="lt1"/>
              </a:solidFill>
              <a:latin typeface="Lato"/>
              <a:ea typeface="Lato"/>
              <a:cs typeface="Lato"/>
              <a:sym typeface="Lato"/>
            </a:endParaRPr>
          </a:p>
          <a:p>
            <a:pPr marL="457200" lvl="0" indent="-342900" algn="l" rtl="0">
              <a:spcBef>
                <a:spcPts val="0"/>
              </a:spcBef>
              <a:spcAft>
                <a:spcPts val="0"/>
              </a:spcAft>
              <a:buClr>
                <a:schemeClr val="lt1"/>
              </a:buClr>
              <a:buSzPts val="1800"/>
              <a:buFont typeface="Lato"/>
              <a:buChar char="●"/>
            </a:pPr>
            <a:r>
              <a:rPr lang="en" sz="1500">
                <a:solidFill>
                  <a:schemeClr val="lt1"/>
                </a:solidFill>
                <a:latin typeface="Lato"/>
                <a:ea typeface="Lato"/>
                <a:cs typeface="Lato"/>
                <a:sym typeface="Lato"/>
              </a:rPr>
              <a:t>All our data sets came from government sites</a:t>
            </a:r>
            <a:endParaRPr sz="1500">
              <a:solidFill>
                <a:schemeClr val="lt1"/>
              </a:solidFill>
              <a:latin typeface="Lato"/>
              <a:ea typeface="Lato"/>
              <a:cs typeface="Lato"/>
              <a:sym typeface="Lato"/>
            </a:endParaRPr>
          </a:p>
          <a:p>
            <a:pPr marL="914400" lvl="1" indent="-323850" algn="l" rtl="0">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Datasets broken down by FIPS codes</a:t>
            </a:r>
            <a:endParaRPr sz="1500">
              <a:solidFill>
                <a:schemeClr val="lt1"/>
              </a:solidFill>
              <a:latin typeface="Lato"/>
              <a:ea typeface="Lato"/>
              <a:cs typeface="Lato"/>
              <a:sym typeface="Lato"/>
            </a:endParaRPr>
          </a:p>
          <a:p>
            <a:pPr marL="914400" lvl="1" indent="-323850" algn="l" rtl="0">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Easy for us to clean and match data</a:t>
            </a:r>
            <a:endParaRPr sz="15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2042</Words>
  <Application>Microsoft Office PowerPoint</Application>
  <PresentationFormat>On-screen Show (16:9)</PresentationFormat>
  <Paragraphs>218</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Lato</vt:lpstr>
      <vt:lpstr>Arial</vt:lpstr>
      <vt:lpstr>Roboto</vt:lpstr>
      <vt:lpstr>Montserrat</vt:lpstr>
      <vt:lpstr>Focus</vt:lpstr>
      <vt:lpstr>Superfund Effect on Surrounding Communities</vt:lpstr>
      <vt:lpstr>Trigger: An NBC news article highlighting the disproportionately negative impacts of Superfund Sites on low-income, predominantly black and brown communities  </vt:lpstr>
      <vt:lpstr>PowerPoint Presentation</vt:lpstr>
      <vt:lpstr>Locations of Superfund Sites in the US</vt:lpstr>
      <vt:lpstr>PowerPoint Presentation</vt:lpstr>
      <vt:lpstr>Hypothesis</vt:lpstr>
      <vt:lpstr>Required Data Analysis to test our hypothesis:</vt:lpstr>
      <vt:lpstr>Data Sources</vt:lpstr>
      <vt:lpstr>PowerPoint Presentation</vt:lpstr>
      <vt:lpstr>Data Cleanup</vt:lpstr>
      <vt:lpstr>PowerPoint Presentation</vt:lpstr>
      <vt:lpstr>PowerPoint Presentation</vt:lpstr>
      <vt:lpstr>Analyzing Education data</vt:lpstr>
      <vt:lpstr>Analyzing Income and Race</vt:lpstr>
      <vt:lpstr>Analyzing Income and Race (cont.)</vt:lpstr>
      <vt:lpstr>Analyzing Income and Race (cont.)</vt:lpstr>
      <vt:lpstr>Findings - Education</vt:lpstr>
      <vt:lpstr>Findings - Education</vt:lpstr>
      <vt:lpstr>Findings - Income</vt:lpstr>
      <vt:lpstr>Findings - Race</vt:lpstr>
      <vt:lpstr>Overview of SuperFund Project </vt:lpstr>
      <vt:lpstr>Final Conclusions</vt:lpstr>
      <vt:lpstr>Caveats</vt:lpstr>
      <vt:lpstr>Your Takeaway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Superfund Effect on Surrounding Communities</dc:title>
  <dc:creator>Jo Alex</dc:creator>
  <cp:lastModifiedBy>Joe Alexander Muhia</cp:lastModifiedBy>
  <cp:revision>1</cp:revision>
  <dcterms:modified xsi:type="dcterms:W3CDTF">2021-02-09T05:55:09Z</dcterms:modified>
</cp:coreProperties>
</file>